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74" r:id="rId2"/>
    <p:sldId id="296" r:id="rId3"/>
    <p:sldId id="291" r:id="rId4"/>
    <p:sldId id="284" r:id="rId5"/>
    <p:sldId id="273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276" r:id="rId17"/>
    <p:sldId id="277" r:id="rId18"/>
    <p:sldId id="278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292" r:id="rId35"/>
    <p:sldId id="257" r:id="rId36"/>
    <p:sldId id="287" r:id="rId37"/>
    <p:sldId id="322" r:id="rId38"/>
    <p:sldId id="323" r:id="rId39"/>
    <p:sldId id="293" r:id="rId40"/>
    <p:sldId id="279" r:id="rId41"/>
    <p:sldId id="324" r:id="rId42"/>
    <p:sldId id="325" r:id="rId43"/>
    <p:sldId id="326" r:id="rId44"/>
    <p:sldId id="327" r:id="rId45"/>
    <p:sldId id="328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FF00"/>
    <a:srgbClr val="FF33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0145" autoAdjust="0"/>
  </p:normalViewPr>
  <p:slideViewPr>
    <p:cSldViewPr>
      <p:cViewPr varScale="1">
        <p:scale>
          <a:sx n="60" d="100"/>
          <a:sy n="60" d="100"/>
        </p:scale>
        <p:origin x="33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5DC4E-6B43-47D2-8716-B4F97A4AD4BB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750F4-C4D9-4880-A705-BD5A3F2E7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739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750F4-C4D9-4880-A705-BD5A3F2E785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394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AFL is…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190F7-2DA7-4251-AB01-05CE064728C9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431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750F4-C4D9-4880-A705-BD5A3F2E7855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736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037D-ED83-4EA3-925F-F464D7185FE1}" type="datetimeFigureOut">
              <a:rPr lang="en-GB" smtClean="0"/>
              <a:pPr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D005-ADBC-48CE-81D1-BD48BBD290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837471"/>
      </p:ext>
    </p:extLst>
  </p:cSld>
  <p:clrMapOvr>
    <a:masterClrMapping/>
  </p:clrMapOvr>
  <p:timing>
    <p:tnLst>
      <p:par>
        <p:cTn id="1" dur="0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1637" y="2953"/>
            <a:ext cx="9244608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037D-ED83-4EA3-925F-F464D7185FE1}" type="datetimeFigureOut">
              <a:rPr lang="en-GB" smtClean="0"/>
              <a:pPr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D005-ADBC-48CE-81D1-BD48BBD290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391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037D-ED83-4EA3-925F-F464D7185FE1}" type="datetimeFigureOut">
              <a:rPr lang="en-GB" smtClean="0"/>
              <a:pPr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D005-ADBC-48CE-81D1-BD48BBD290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18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1637" y="2953"/>
            <a:ext cx="9244608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037D-ED83-4EA3-925F-F464D7185FE1}" type="datetimeFigureOut">
              <a:rPr lang="en-GB" smtClean="0"/>
              <a:pPr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D005-ADBC-48CE-81D1-BD48BBD2904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/>
          <a:srcRect l="75844" t="21240" r="15883" b="58984"/>
          <a:stretch>
            <a:fillRect/>
          </a:stretch>
        </p:blipFill>
        <p:spPr bwMode="auto">
          <a:xfrm>
            <a:off x="95208" y="1285861"/>
            <a:ext cx="1428760" cy="102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25293875"/>
      </p:ext>
    </p:extLst>
  </p:cSld>
  <p:clrMapOvr>
    <a:masterClrMapping/>
  </p:clrMapOvr>
  <p:timing>
    <p:tnLst>
      <p:par>
        <p:cTn id="1" dur="0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037D-ED83-4EA3-925F-F464D7185FE1}" type="datetimeFigureOut">
              <a:rPr lang="en-GB" smtClean="0"/>
              <a:pPr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D005-ADBC-48CE-81D1-BD48BBD290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704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1637" y="2953"/>
            <a:ext cx="9244608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037D-ED83-4EA3-925F-F464D7185FE1}" type="datetimeFigureOut">
              <a:rPr lang="en-GB" smtClean="0"/>
              <a:pPr/>
              <a:t>13/03/2020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D005-ADBC-48CE-81D1-BD48BBD290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959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1637" y="2953"/>
            <a:ext cx="9244608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037D-ED83-4EA3-925F-F464D7185FE1}" type="datetimeFigureOut">
              <a:rPr lang="en-GB" smtClean="0"/>
              <a:pPr/>
              <a:t>13/03/2020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D005-ADBC-48CE-81D1-BD48BBD290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556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1637" y="2953"/>
            <a:ext cx="9244608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037D-ED83-4EA3-925F-F464D7185FE1}" type="datetimeFigureOut">
              <a:rPr lang="en-GB" smtClean="0"/>
              <a:pPr/>
              <a:t>13/03/2020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D005-ADBC-48CE-81D1-BD48BBD290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653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037D-ED83-4EA3-925F-F464D7185FE1}" type="datetimeFigureOut">
              <a:rPr lang="en-GB" smtClean="0"/>
              <a:pPr/>
              <a:t>13/03/2020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D005-ADBC-48CE-81D1-BD48BBD290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86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037D-ED83-4EA3-925F-F464D7185FE1}" type="datetimeFigureOut">
              <a:rPr lang="en-GB" smtClean="0"/>
              <a:pPr/>
              <a:t>13/03/2020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D005-ADBC-48CE-81D1-BD48BBD290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759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037D-ED83-4EA3-925F-F464D7185FE1}" type="datetimeFigureOut">
              <a:rPr lang="en-GB" smtClean="0"/>
              <a:pPr/>
              <a:t>13/03/2020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D005-ADBC-48CE-81D1-BD48BBD290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51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oogle Shape;24;p28"/>
          <p:cNvGraphicFramePr/>
          <p:nvPr userDrawn="1">
            <p:extLst>
              <p:ext uri="{D42A27DB-BD31-4B8C-83A1-F6EECF244321}">
                <p14:modId xmlns:p14="http://schemas.microsoft.com/office/powerpoint/2010/main" val="293974979"/>
              </p:ext>
            </p:extLst>
          </p:nvPr>
        </p:nvGraphicFramePr>
        <p:xfrm>
          <a:off x="0" y="0"/>
          <a:ext cx="12191999" cy="1293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r:id="rId14" imgW="12191999" imgH="1293020" progId="">
                  <p:embed/>
                </p:oleObj>
              </mc:Choice>
              <mc:Fallback>
                <p:oleObj r:id="rId14" imgW="12191999" imgH="1293020" progId="">
                  <p:embed/>
                  <p:pic>
                    <p:nvPicPr>
                      <p:cNvPr id="8" name="Google Shape;24;p28"/>
                      <p:cNvPicPr preferRelativeResize="0"/>
                      <p:nvPr/>
                    </p:nvPicPr>
                    <p:blipFill rotWithShape="1">
                      <a:blip r:embed="rId15">
                        <a:alphaModFix/>
                      </a:blip>
                      <a:srcRect/>
                      <a:stretch/>
                    </p:blipFill>
                    <p:spPr>
                      <a:xfrm>
                        <a:off x="0" y="0"/>
                        <a:ext cx="12191999" cy="12930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99" y="1340768"/>
            <a:ext cx="9998901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0037D-ED83-4EA3-925F-F464D7185FE1}" type="datetimeFigureOut">
              <a:rPr lang="en-GB" smtClean="0"/>
              <a:pPr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7D005-ADBC-48CE-81D1-BD48BBD2904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6"/>
          <a:srcRect l="33600" t="67199" r="33979" b="13901"/>
          <a:stretch/>
        </p:blipFill>
        <p:spPr>
          <a:xfrm>
            <a:off x="162031" y="5816009"/>
            <a:ext cx="3163900" cy="10354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60" t="34128" r="31892" b="48022"/>
          <a:stretch/>
        </p:blipFill>
        <p:spPr>
          <a:xfrm>
            <a:off x="0" y="154541"/>
            <a:ext cx="2462064" cy="6750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6"/>
          <a:srcRect l="68108" t="60377" r="650" b="17573"/>
          <a:stretch/>
        </p:blipFill>
        <p:spPr>
          <a:xfrm>
            <a:off x="9768408" y="5941743"/>
            <a:ext cx="2295969" cy="90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4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0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silhouette+occupations&amp;source=images&amp;cd=&amp;cad=rja&amp;docid=w0Hyl4whWi3m2M&amp;tbnid=kNQeO3FYRMO6dM:&amp;ved=0CAUQjRw&amp;url=http://www.visualphotos.com/image/4x9693068/6892&amp;ei=UnQ4UfuZEYLMPbP4gMAN&amp;psig=AFQjCNHn7tIlv-xaxcop9ak7uva637Ugzw&amp;ust=1362740536422873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www.google.co.uk/url?sa=i&amp;rct=j&amp;q=silhouette+women+work&amp;source=images&amp;cd=&amp;cad=rja&amp;docid=YrWkPn-rk98r_M&amp;tbnid=qVPR8BPx-KyS_M:&amp;ved=0CAUQjRw&amp;url=http://vector.tutsplus.com/articles/web-roundups/free-vector-business-people-silhouettes/&amp;ei=lXQ4Ua_LFITJPZCOgMgO&amp;psig=AFQjCNFjIyOSMZl8CBw-GKnF8U54_HqWRg&amp;ust=1362740749265555" TargetMode="Externa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assets.publishing.service.gov.uk/government/uploads/system/uploads/attachment_data/file/783865/Secondary_accountability_measures_guidance.pdf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ssellgroup.ac.uk/media/5686/informed-choices-2018-1-6th-edition-final.pdf" TargetMode="External"/><Relationship Id="rId2" Type="http://schemas.openxmlformats.org/officeDocument/2006/relationships/hyperlink" Target="http://russellgroup.org/Informed%20Choices%20final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ssellgroup.ac.uk/media/5686/informed-choices-2018-1-6th-edition-final.pdf" TargetMode="External"/><Relationship Id="rId2" Type="http://schemas.openxmlformats.org/officeDocument/2006/relationships/hyperlink" Target="http://russellgroup.org/Informed%20Choices%20final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://issuu.com/russellgroup/docs/informedchoices-latest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lossopdale.derbyshire.sch.uk/docs/Year_10_Parents_Information_Evening_September_2018_final_12-9-18.pptx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glossopdale.school/-Curriculum/Curriculum-Plan-Overview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Key stage 4 Options Process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Aims of the Evening.</a:t>
            </a:r>
          </a:p>
          <a:p>
            <a:endParaRPr lang="en-GB" dirty="0"/>
          </a:p>
          <a:p>
            <a:r>
              <a:rPr lang="en-GB" dirty="0"/>
              <a:t>Explain the Key Stage 4 curriculum and the options process.</a:t>
            </a:r>
          </a:p>
          <a:p>
            <a:endParaRPr lang="en-GB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 rot="16200000">
            <a:off x="2534825" y="3326559"/>
            <a:ext cx="407466" cy="140970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6200000">
            <a:off x="2556501" y="1846048"/>
            <a:ext cx="407466" cy="140970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6200000">
            <a:off x="2523227" y="4878765"/>
            <a:ext cx="407466" cy="140970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515138" y="1900505"/>
            <a:ext cx="1604280" cy="11141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Compulsory Subjects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530290" y="3561693"/>
            <a:ext cx="1604280" cy="11141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 </a:t>
            </a:r>
            <a:r>
              <a:rPr lang="en-US" dirty="0" err="1"/>
              <a:t>Bacc</a:t>
            </a:r>
            <a:r>
              <a:rPr lang="en-US" dirty="0"/>
              <a:t> Subject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526904" y="5114352"/>
            <a:ext cx="1604280" cy="11141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Additional Choices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3602" y="1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Key Stage 4 Curriculum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48835" y="1696614"/>
            <a:ext cx="51502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GCSE English Language</a:t>
            </a:r>
          </a:p>
          <a:p>
            <a:r>
              <a:rPr lang="en-US" sz="1600" dirty="0"/>
              <a:t>GCSE English Literature</a:t>
            </a:r>
          </a:p>
          <a:p>
            <a:r>
              <a:rPr lang="en-US" sz="1600" dirty="0"/>
              <a:t>GCSE Mathematics</a:t>
            </a:r>
          </a:p>
          <a:p>
            <a:r>
              <a:rPr lang="en-US" sz="1600" dirty="0"/>
              <a:t>GCSE Science (Double Science or Separate Sciences)</a:t>
            </a:r>
          </a:p>
          <a:p>
            <a:r>
              <a:rPr lang="en-US" sz="1600" dirty="0"/>
              <a:t>Personal Development</a:t>
            </a:r>
          </a:p>
          <a:p>
            <a:r>
              <a:rPr lang="en-US" sz="1600" dirty="0"/>
              <a:t>Core PE 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5320553" y="3570237"/>
            <a:ext cx="51502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GCSE French</a:t>
            </a:r>
          </a:p>
          <a:p>
            <a:r>
              <a:rPr lang="en-US" sz="1600" dirty="0"/>
              <a:t>GCSE Geography</a:t>
            </a:r>
          </a:p>
          <a:p>
            <a:r>
              <a:rPr lang="en-US" sz="1600" dirty="0"/>
              <a:t>GCSE German</a:t>
            </a:r>
          </a:p>
          <a:p>
            <a:r>
              <a:rPr lang="en-US" sz="1600" dirty="0"/>
              <a:t>GCSE History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57800" y="5403514"/>
            <a:ext cx="51502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Selection from 16 GCSE and Technical subjects</a:t>
            </a:r>
          </a:p>
        </p:txBody>
      </p:sp>
      <p:sp>
        <p:nvSpPr>
          <p:cNvPr id="15" name="Oval 14"/>
          <p:cNvSpPr/>
          <p:nvPr/>
        </p:nvSpPr>
        <p:spPr>
          <a:xfrm>
            <a:off x="3510068" y="3524158"/>
            <a:ext cx="1718632" cy="120083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76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25" y="88902"/>
            <a:ext cx="7886700" cy="1325563"/>
          </a:xfrm>
        </p:spPr>
        <p:txBody>
          <a:bodyPr/>
          <a:lstStyle/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3602" y="1211265"/>
            <a:ext cx="7060200" cy="554672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2500" dirty="0"/>
              <a:t>Choose one from the following </a:t>
            </a:r>
            <a:r>
              <a:rPr lang="en-US" sz="2500" dirty="0" err="1"/>
              <a:t>EBacc</a:t>
            </a:r>
            <a:r>
              <a:rPr lang="en-US" sz="2500" dirty="0"/>
              <a:t> subjects:-</a:t>
            </a:r>
          </a:p>
          <a:p>
            <a:r>
              <a:rPr lang="en-US" sz="2500" dirty="0"/>
              <a:t>French</a:t>
            </a:r>
          </a:p>
          <a:p>
            <a:r>
              <a:rPr lang="en-US" sz="2500" dirty="0"/>
              <a:t>Geography</a:t>
            </a:r>
          </a:p>
          <a:p>
            <a:r>
              <a:rPr lang="en-US" sz="2500" dirty="0"/>
              <a:t>German</a:t>
            </a:r>
          </a:p>
          <a:p>
            <a:r>
              <a:rPr lang="en-US" sz="2500" dirty="0"/>
              <a:t>History</a:t>
            </a:r>
          </a:p>
          <a:p>
            <a:endParaRPr lang="en-US" sz="2500" dirty="0"/>
          </a:p>
          <a:p>
            <a:endParaRPr lang="en-US" sz="2500" dirty="0"/>
          </a:p>
          <a:p>
            <a:endParaRPr lang="en-US" sz="2500" dirty="0"/>
          </a:p>
          <a:p>
            <a:pPr marL="0" indent="0">
              <a:buNone/>
            </a:pPr>
            <a:endParaRPr lang="en-US" sz="2500" dirty="0"/>
          </a:p>
          <a:p>
            <a:pPr marL="0" indent="0" algn="ctr">
              <a:buNone/>
            </a:pPr>
            <a:r>
              <a:rPr lang="en-US" sz="2500" b="1" dirty="0"/>
              <a:t>Ensuring a broad and balanced curriculum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2500" dirty="0"/>
              <a:t> </a:t>
            </a:r>
          </a:p>
        </p:txBody>
      </p:sp>
      <p:pic>
        <p:nvPicPr>
          <p:cNvPr id="4" name="Picture 2" descr="http://www.carmel.ac.uk/userfiles/web%20image%20History%20F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297" y="4227722"/>
            <a:ext cx="2628059" cy="95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863" y="3785818"/>
            <a:ext cx="2185987" cy="1961445"/>
          </a:xfrm>
          <a:prstGeom prst="rect">
            <a:avLst/>
          </a:prstGeom>
        </p:spPr>
      </p:pic>
      <p:pic>
        <p:nvPicPr>
          <p:cNvPr id="6" name="Picture 4" descr="http://www.uni.edu/becker/I-LOVE-FRENCH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007" y="2058615"/>
            <a:ext cx="1727202" cy="172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i.telegraph.co.uk/multimedia/archive/02497/german-class-langu_2497150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113" y="2382045"/>
            <a:ext cx="1949536" cy="121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053602" y="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What are the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EBacc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subjects?</a:t>
            </a:r>
          </a:p>
        </p:txBody>
      </p:sp>
    </p:spTree>
    <p:extLst>
      <p:ext uri="{BB962C8B-B14F-4D97-AF65-F5344CB8AC3E}">
        <p14:creationId xmlns:p14="http://schemas.microsoft.com/office/powerpoint/2010/main" val="172077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 rot="16200000">
            <a:off x="2534825" y="3326559"/>
            <a:ext cx="407466" cy="140970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6200000">
            <a:off x="2556501" y="1846048"/>
            <a:ext cx="407466" cy="140970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6200000">
            <a:off x="2523227" y="4878765"/>
            <a:ext cx="407466" cy="140970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515138" y="1900505"/>
            <a:ext cx="1604280" cy="11141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Compulsory Subjects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530290" y="3561693"/>
            <a:ext cx="1604280" cy="11141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 </a:t>
            </a:r>
            <a:r>
              <a:rPr lang="en-US" dirty="0" err="1"/>
              <a:t>Bacc</a:t>
            </a:r>
            <a:r>
              <a:rPr lang="en-US" dirty="0"/>
              <a:t> Subject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526904" y="5114352"/>
            <a:ext cx="1604280" cy="11141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Additional Choices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3602" y="1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Key Stage 4 Curriculum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48835" y="1696614"/>
            <a:ext cx="51502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GCSE English Language</a:t>
            </a:r>
          </a:p>
          <a:p>
            <a:r>
              <a:rPr lang="en-US" sz="1600" dirty="0"/>
              <a:t>GCSE English Literature</a:t>
            </a:r>
          </a:p>
          <a:p>
            <a:r>
              <a:rPr lang="en-US" sz="1600" dirty="0"/>
              <a:t>GCSE Mathematics</a:t>
            </a:r>
          </a:p>
          <a:p>
            <a:r>
              <a:rPr lang="en-US" sz="1600" dirty="0"/>
              <a:t>GCSE Science (Double Science or Separate Sciences)</a:t>
            </a:r>
          </a:p>
          <a:p>
            <a:r>
              <a:rPr lang="en-US" sz="1600" dirty="0"/>
              <a:t>Personal Development</a:t>
            </a:r>
          </a:p>
          <a:p>
            <a:r>
              <a:rPr lang="en-US" sz="1600" dirty="0"/>
              <a:t>Core PE 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5320553" y="3570237"/>
            <a:ext cx="51502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GCSE French</a:t>
            </a:r>
          </a:p>
          <a:p>
            <a:r>
              <a:rPr lang="en-US" sz="1600" dirty="0"/>
              <a:t>GCSE Geography</a:t>
            </a:r>
          </a:p>
          <a:p>
            <a:r>
              <a:rPr lang="en-US" sz="1600" dirty="0"/>
              <a:t>GCSE German</a:t>
            </a:r>
          </a:p>
          <a:p>
            <a:r>
              <a:rPr lang="en-US" sz="1600" dirty="0"/>
              <a:t>GCSE History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57800" y="5403514"/>
            <a:ext cx="51502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Selection from 16 GCSE and Technical subjects</a:t>
            </a:r>
          </a:p>
        </p:txBody>
      </p:sp>
      <p:sp>
        <p:nvSpPr>
          <p:cNvPr id="14" name="Oval 13"/>
          <p:cNvSpPr/>
          <p:nvPr/>
        </p:nvSpPr>
        <p:spPr>
          <a:xfrm>
            <a:off x="3473115" y="5100904"/>
            <a:ext cx="1718632" cy="120083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25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9775" y="107952"/>
            <a:ext cx="7886700" cy="1325563"/>
          </a:xfrm>
        </p:spPr>
        <p:txBody>
          <a:bodyPr/>
          <a:lstStyle/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927648" y="1246312"/>
            <a:ext cx="4027668" cy="4459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Students select two from:-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152755" y="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What are the additional choices?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10105" y="1696744"/>
            <a:ext cx="4572000" cy="480131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GB" dirty="0"/>
              <a:t>Art and Design (GCSE)</a:t>
            </a:r>
          </a:p>
          <a:p>
            <a:r>
              <a:rPr lang="en-GB" dirty="0"/>
              <a:t>Business (BTEC L1/2)</a:t>
            </a:r>
          </a:p>
          <a:p>
            <a:r>
              <a:rPr lang="en-GB" dirty="0"/>
              <a:t>Computer Science (GCSE)</a:t>
            </a:r>
          </a:p>
          <a:p>
            <a:r>
              <a:rPr lang="en-GB" dirty="0"/>
              <a:t>Design Technology (GCSE)</a:t>
            </a:r>
          </a:p>
          <a:p>
            <a:r>
              <a:rPr lang="en-GB" dirty="0"/>
              <a:t>French (GCSE)</a:t>
            </a:r>
          </a:p>
          <a:p>
            <a:r>
              <a:rPr lang="en-GB" dirty="0"/>
              <a:t>Geography (GCSE)</a:t>
            </a:r>
          </a:p>
          <a:p>
            <a:r>
              <a:rPr lang="en-GB" dirty="0"/>
              <a:t>German (GCSE)</a:t>
            </a:r>
          </a:p>
          <a:p>
            <a:r>
              <a:rPr lang="en-GB" dirty="0"/>
              <a:t>Health and Social (BTEC L1/2)</a:t>
            </a:r>
          </a:p>
          <a:p>
            <a:r>
              <a:rPr lang="en-GB" dirty="0"/>
              <a:t>History (GCSE)</a:t>
            </a:r>
          </a:p>
          <a:p>
            <a:r>
              <a:rPr lang="en-GB" dirty="0"/>
              <a:t>Hospitality and Catering (</a:t>
            </a:r>
            <a:r>
              <a:rPr lang="en-GB" dirty="0" err="1"/>
              <a:t>Eduqas</a:t>
            </a:r>
            <a:r>
              <a:rPr lang="en-GB" dirty="0"/>
              <a:t> L1/2)</a:t>
            </a:r>
          </a:p>
          <a:p>
            <a:r>
              <a:rPr lang="en-GB" dirty="0"/>
              <a:t>ICT/Media (OCR L1/2)</a:t>
            </a:r>
          </a:p>
          <a:p>
            <a:r>
              <a:rPr lang="en-GB" dirty="0"/>
              <a:t>Music (GCSE)</a:t>
            </a:r>
          </a:p>
          <a:p>
            <a:r>
              <a:rPr lang="en-GB" dirty="0"/>
              <a:t>Performing Arts (Acting) (BTEC L1/2)</a:t>
            </a:r>
          </a:p>
          <a:p>
            <a:r>
              <a:rPr lang="en-GB" dirty="0"/>
              <a:t>Performing Arts (Dance) (BTEC L1/2)</a:t>
            </a:r>
          </a:p>
          <a:p>
            <a:r>
              <a:rPr lang="en-GB" dirty="0"/>
              <a:t>Sport (BTEC L1/2</a:t>
            </a:r>
            <a:r>
              <a:rPr lang="en-GB" dirty="0" smtClean="0"/>
              <a:t>)</a:t>
            </a:r>
          </a:p>
          <a:p>
            <a:r>
              <a:rPr lang="en-US" dirty="0" smtClean="0"/>
              <a:t>Religious Studies (GCSE)</a:t>
            </a:r>
            <a:endParaRPr lang="en-GB" dirty="0"/>
          </a:p>
          <a:p>
            <a:r>
              <a:rPr lang="en-GB" dirty="0"/>
              <a:t>Psychology (GCSE)</a:t>
            </a:r>
          </a:p>
        </p:txBody>
      </p:sp>
    </p:spTree>
    <p:extLst>
      <p:ext uri="{BB962C8B-B14F-4D97-AF65-F5344CB8AC3E}">
        <p14:creationId xmlns:p14="http://schemas.microsoft.com/office/powerpoint/2010/main" val="19867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9775" y="107952"/>
            <a:ext cx="7886700" cy="1325563"/>
          </a:xfrm>
        </p:spPr>
        <p:txBody>
          <a:bodyPr/>
          <a:lstStyle/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927648" y="1246312"/>
            <a:ext cx="4027668" cy="45449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Students select two from:-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152755" y="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What are the additional choices?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12025" y="1972535"/>
            <a:ext cx="3815283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Vocational</a:t>
            </a:r>
          </a:p>
          <a:p>
            <a:r>
              <a:rPr lang="en-GB" dirty="0"/>
              <a:t>Business (BTEC L1/2)</a:t>
            </a:r>
          </a:p>
          <a:p>
            <a:r>
              <a:rPr lang="en-GB" dirty="0"/>
              <a:t>Health and Social (BTEC L1/2)</a:t>
            </a:r>
          </a:p>
          <a:p>
            <a:r>
              <a:rPr lang="en-GB" dirty="0"/>
              <a:t>Hospitality and Catering (</a:t>
            </a:r>
            <a:r>
              <a:rPr lang="en-GB" dirty="0" err="1"/>
              <a:t>Eduqas</a:t>
            </a:r>
            <a:r>
              <a:rPr lang="en-GB" dirty="0"/>
              <a:t> L1/2)</a:t>
            </a:r>
          </a:p>
          <a:p>
            <a:r>
              <a:rPr lang="en-GB" dirty="0"/>
              <a:t>ICT/Media (OCR L1/2)</a:t>
            </a:r>
          </a:p>
          <a:p>
            <a:r>
              <a:rPr lang="en-GB" dirty="0"/>
              <a:t>Performing Arts (Acting) (BTEC L1/2)</a:t>
            </a:r>
          </a:p>
          <a:p>
            <a:r>
              <a:rPr lang="en-GB" dirty="0"/>
              <a:t>Performing Arts (Dance) (BTEC L1/2)</a:t>
            </a:r>
          </a:p>
          <a:p>
            <a:r>
              <a:rPr lang="en-GB" dirty="0"/>
              <a:t>Sport (BTEC L1/2)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78447" y="3933056"/>
            <a:ext cx="3344690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GCSE</a:t>
            </a:r>
          </a:p>
          <a:p>
            <a:r>
              <a:rPr lang="en-GB" dirty="0"/>
              <a:t>Art and Design (GCSE)</a:t>
            </a:r>
          </a:p>
          <a:p>
            <a:r>
              <a:rPr lang="en-GB" dirty="0"/>
              <a:t>Computer Science (GCSE)</a:t>
            </a:r>
          </a:p>
          <a:p>
            <a:r>
              <a:rPr lang="en-GB" dirty="0"/>
              <a:t>Design Technology (GCSE)</a:t>
            </a:r>
          </a:p>
          <a:p>
            <a:r>
              <a:rPr lang="en-GB" dirty="0"/>
              <a:t>Music (GCSE)</a:t>
            </a:r>
          </a:p>
          <a:p>
            <a:r>
              <a:rPr lang="en-GB" dirty="0"/>
              <a:t>Psychology (GCSE</a:t>
            </a:r>
            <a:r>
              <a:rPr lang="en-GB" dirty="0" smtClean="0"/>
              <a:t>)</a:t>
            </a:r>
          </a:p>
          <a:p>
            <a:r>
              <a:rPr lang="en-US" dirty="0"/>
              <a:t>Religious Studies (GCSE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3431705" y="2026020"/>
            <a:ext cx="2391911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 err="1"/>
              <a:t>Ebacc</a:t>
            </a:r>
            <a:endParaRPr lang="en-GB" b="1" dirty="0"/>
          </a:p>
          <a:p>
            <a:r>
              <a:rPr lang="en-GB" dirty="0"/>
              <a:t>French (GCSE)</a:t>
            </a:r>
          </a:p>
          <a:p>
            <a:r>
              <a:rPr lang="en-GB" dirty="0"/>
              <a:t>Geography (GCSE)</a:t>
            </a:r>
          </a:p>
          <a:p>
            <a:r>
              <a:rPr lang="en-GB" dirty="0"/>
              <a:t>German (GCSE)</a:t>
            </a:r>
          </a:p>
          <a:p>
            <a:r>
              <a:rPr lang="en-GB" dirty="0"/>
              <a:t>History (GCSE)</a:t>
            </a:r>
          </a:p>
        </p:txBody>
      </p:sp>
    </p:spTree>
    <p:extLst>
      <p:ext uri="{BB962C8B-B14F-4D97-AF65-F5344CB8AC3E}">
        <p14:creationId xmlns:p14="http://schemas.microsoft.com/office/powerpoint/2010/main" val="302138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9775" y="107952"/>
            <a:ext cx="7886700" cy="1325563"/>
          </a:xfrm>
        </p:spPr>
        <p:txBody>
          <a:bodyPr/>
          <a:lstStyle/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927648" y="1246312"/>
            <a:ext cx="4027668" cy="45449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Students select two from:-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152755" y="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What are the additional choices?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12025" y="1972535"/>
            <a:ext cx="3815283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Vocational</a:t>
            </a:r>
          </a:p>
          <a:p>
            <a:r>
              <a:rPr lang="en-GB" dirty="0"/>
              <a:t>Business (BTEC L1/2)</a:t>
            </a:r>
          </a:p>
          <a:p>
            <a:r>
              <a:rPr lang="en-GB" dirty="0"/>
              <a:t>Health and Social (BTEC L1/2)</a:t>
            </a:r>
          </a:p>
          <a:p>
            <a:r>
              <a:rPr lang="en-GB" dirty="0"/>
              <a:t>Hospitality and Catering (</a:t>
            </a:r>
            <a:r>
              <a:rPr lang="en-GB" dirty="0" err="1"/>
              <a:t>Eduqas</a:t>
            </a:r>
            <a:r>
              <a:rPr lang="en-GB" dirty="0"/>
              <a:t> L1/2)</a:t>
            </a:r>
          </a:p>
          <a:p>
            <a:r>
              <a:rPr lang="en-GB" dirty="0"/>
              <a:t>ICT/Media (OCR L1/2)</a:t>
            </a:r>
          </a:p>
          <a:p>
            <a:r>
              <a:rPr lang="en-GB" dirty="0"/>
              <a:t>Performing Arts (Acting) (BTEC L1/2)</a:t>
            </a:r>
          </a:p>
          <a:p>
            <a:r>
              <a:rPr lang="en-GB" dirty="0"/>
              <a:t>Performing Arts (Dance) (BTEC L1/2)</a:t>
            </a:r>
          </a:p>
          <a:p>
            <a:r>
              <a:rPr lang="en-GB" dirty="0"/>
              <a:t>Sport (BTEC L1/2)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66155" y="3828560"/>
            <a:ext cx="3344690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GCSE</a:t>
            </a:r>
          </a:p>
          <a:p>
            <a:r>
              <a:rPr lang="en-GB" dirty="0"/>
              <a:t>Art and Design (GCSE)</a:t>
            </a:r>
          </a:p>
          <a:p>
            <a:r>
              <a:rPr lang="en-GB" dirty="0"/>
              <a:t>Computer Science (GCSE)</a:t>
            </a:r>
          </a:p>
          <a:p>
            <a:r>
              <a:rPr lang="en-GB" dirty="0"/>
              <a:t>Design Technology (GCSE)</a:t>
            </a:r>
          </a:p>
          <a:p>
            <a:r>
              <a:rPr lang="en-GB" dirty="0"/>
              <a:t>Music (GCSE)</a:t>
            </a:r>
          </a:p>
          <a:p>
            <a:r>
              <a:rPr lang="en-GB" dirty="0" smtClean="0"/>
              <a:t>Psychology </a:t>
            </a:r>
            <a:r>
              <a:rPr lang="en-GB" dirty="0"/>
              <a:t>(GCSE</a:t>
            </a:r>
            <a:r>
              <a:rPr lang="en-GB" dirty="0" smtClean="0"/>
              <a:t>)</a:t>
            </a:r>
          </a:p>
          <a:p>
            <a:r>
              <a:rPr lang="en-US" dirty="0"/>
              <a:t>Religious Studies (GCSE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3431705" y="2026020"/>
            <a:ext cx="2391911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 err="1"/>
              <a:t>Ebacc</a:t>
            </a:r>
            <a:endParaRPr lang="en-GB" b="1" dirty="0"/>
          </a:p>
          <a:p>
            <a:r>
              <a:rPr lang="en-GB" dirty="0"/>
              <a:t>French (GCSE)</a:t>
            </a:r>
          </a:p>
          <a:p>
            <a:r>
              <a:rPr lang="en-GB" dirty="0"/>
              <a:t>Geography (GCSE)</a:t>
            </a:r>
          </a:p>
          <a:p>
            <a:r>
              <a:rPr lang="en-GB" dirty="0"/>
              <a:t>German (GCSE)</a:t>
            </a:r>
          </a:p>
          <a:p>
            <a:r>
              <a:rPr lang="en-GB" dirty="0"/>
              <a:t>History (GCSE)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2050265" y="1112507"/>
            <a:ext cx="3726185" cy="3168352"/>
          </a:xfrm>
          <a:prstGeom prst="wedgeEllipseCallout">
            <a:avLst>
              <a:gd name="adj1" fmla="val -55691"/>
              <a:gd name="adj2" fmla="val 63156"/>
            </a:avLst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Why do the vocational courses have different names?</a:t>
            </a:r>
          </a:p>
        </p:txBody>
      </p:sp>
      <p:sp>
        <p:nvSpPr>
          <p:cNvPr id="16" name="Oval Callout 15"/>
          <p:cNvSpPr/>
          <p:nvPr/>
        </p:nvSpPr>
        <p:spPr>
          <a:xfrm>
            <a:off x="3935761" y="3716221"/>
            <a:ext cx="5251425" cy="3168352"/>
          </a:xfrm>
          <a:prstGeom prst="wedgeEllipseCallout">
            <a:avLst>
              <a:gd name="adj1" fmla="val 86807"/>
              <a:gd name="adj2" fmla="val -31296"/>
            </a:avLst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Because unlike GCSEs each exam board has a different name for their course. The most well known “</a:t>
            </a:r>
            <a:r>
              <a:rPr lang="en-GB" sz="2400" dirty="0" err="1"/>
              <a:t>BTec</a:t>
            </a:r>
            <a:r>
              <a:rPr lang="en-GB" sz="2400" dirty="0"/>
              <a:t>” is a brand name for Pearson (formerly Edexcel)</a:t>
            </a:r>
          </a:p>
        </p:txBody>
      </p:sp>
    </p:spTree>
    <p:extLst>
      <p:ext uri="{BB962C8B-B14F-4D97-AF65-F5344CB8AC3E}">
        <p14:creationId xmlns:p14="http://schemas.microsoft.com/office/powerpoint/2010/main" val="243330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7728" y="0"/>
            <a:ext cx="6933456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The Curriculum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762944" y="1310431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English</a:t>
            </a:r>
          </a:p>
        </p:txBody>
      </p:sp>
      <p:sp>
        <p:nvSpPr>
          <p:cNvPr id="5" name="Rectangle 4"/>
          <p:cNvSpPr/>
          <p:nvPr/>
        </p:nvSpPr>
        <p:spPr>
          <a:xfrm>
            <a:off x="2762944" y="1742479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English</a:t>
            </a:r>
          </a:p>
        </p:txBody>
      </p:sp>
      <p:sp>
        <p:nvSpPr>
          <p:cNvPr id="6" name="Rectangle 5"/>
          <p:cNvSpPr/>
          <p:nvPr/>
        </p:nvSpPr>
        <p:spPr>
          <a:xfrm>
            <a:off x="2762944" y="2174527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English</a:t>
            </a:r>
          </a:p>
        </p:txBody>
      </p:sp>
      <p:sp>
        <p:nvSpPr>
          <p:cNvPr id="7" name="Rectangle 6"/>
          <p:cNvSpPr/>
          <p:nvPr/>
        </p:nvSpPr>
        <p:spPr>
          <a:xfrm>
            <a:off x="2762944" y="2606575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English</a:t>
            </a:r>
          </a:p>
        </p:txBody>
      </p:sp>
      <p:sp>
        <p:nvSpPr>
          <p:cNvPr id="8" name="Rectangle 7"/>
          <p:cNvSpPr/>
          <p:nvPr/>
        </p:nvSpPr>
        <p:spPr>
          <a:xfrm>
            <a:off x="4275112" y="1310431"/>
            <a:ext cx="1512168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Maths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75112" y="1742479"/>
            <a:ext cx="1512168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Maths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75112" y="2174527"/>
            <a:ext cx="1512168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Maths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62944" y="3040283"/>
            <a:ext cx="1512168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PD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2762944" y="5485392"/>
            <a:ext cx="1512168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2 GCSE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75112" y="5485392"/>
            <a:ext cx="1512168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1 </a:t>
            </a:r>
            <a:r>
              <a:rPr lang="en-GB" dirty="0" smtClean="0"/>
              <a:t>GCSE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5787280" y="5486895"/>
            <a:ext cx="1512168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1 GCSE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99448" y="1310431"/>
            <a:ext cx="1512168" cy="43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Science/PE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99448" y="1742479"/>
            <a:ext cx="1512168" cy="43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Science/PE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299448" y="2174527"/>
            <a:ext cx="1512168" cy="43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Science/PE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299448" y="2612494"/>
            <a:ext cx="1512168" cy="43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Science/PE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299448" y="3044542"/>
            <a:ext cx="1512168" cy="43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Science/PE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299448" y="3476590"/>
            <a:ext cx="1512168" cy="43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Science/PE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299448" y="5486895"/>
            <a:ext cx="1512168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2 or 3 GCSE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811616" y="1310431"/>
            <a:ext cx="1512168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Option 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811616" y="2606575"/>
            <a:ext cx="1512168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Option 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811616" y="3908638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Option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811616" y="1736560"/>
            <a:ext cx="1512168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Option 1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11616" y="3032704"/>
            <a:ext cx="1512168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Option 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811616" y="4334767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Option 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811616" y="2168608"/>
            <a:ext cx="1512168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Option 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811616" y="3464752"/>
            <a:ext cx="1512168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Option 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811616" y="4766815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Option 3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811616" y="5486895"/>
            <a:ext cx="1512168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1 to 3 GCSE</a:t>
            </a:r>
          </a:p>
          <a:p>
            <a:pPr algn="ctr"/>
            <a:r>
              <a:rPr lang="en-GB" dirty="0"/>
              <a:t>1 or 2 </a:t>
            </a:r>
            <a:r>
              <a:rPr lang="en-GB" dirty="0" err="1"/>
              <a:t>Voc</a:t>
            </a:r>
            <a:endParaRPr lang="en-GB" dirty="0"/>
          </a:p>
        </p:txBody>
      </p:sp>
      <p:sp>
        <p:nvSpPr>
          <p:cNvPr id="36" name="Rectangle 35"/>
          <p:cNvSpPr/>
          <p:nvPr/>
        </p:nvSpPr>
        <p:spPr>
          <a:xfrm>
            <a:off x="7299448" y="3908638"/>
            <a:ext cx="1512168" cy="43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Science/PE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275112" y="2600656"/>
            <a:ext cx="1512168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Maths</a:t>
            </a:r>
          </a:p>
        </p:txBody>
      </p:sp>
    </p:spTree>
    <p:extLst>
      <p:ext uri="{BB962C8B-B14F-4D97-AF65-F5344CB8AC3E}">
        <p14:creationId xmlns:p14="http://schemas.microsoft.com/office/powerpoint/2010/main" val="422454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178" y="2202445"/>
            <a:ext cx="3615644" cy="23989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Curriculum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550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178" y="2202445"/>
            <a:ext cx="3615644" cy="2398924"/>
          </a:xfrm>
          <a:prstGeom prst="rect">
            <a:avLst/>
          </a:prstGeom>
        </p:spPr>
      </p:pic>
      <p:sp>
        <p:nvSpPr>
          <p:cNvPr id="2050" name="Rectangle 2049"/>
          <p:cNvSpPr/>
          <p:nvPr/>
        </p:nvSpPr>
        <p:spPr>
          <a:xfrm>
            <a:off x="2606196" y="1484785"/>
            <a:ext cx="2625709" cy="35124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Science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3935760" y="1484784"/>
            <a:ext cx="1296144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Dual Award Science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35760" y="1979733"/>
            <a:ext cx="1296144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Dual Award Science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35760" y="2486363"/>
            <a:ext cx="1296144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Dual Award Science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935760" y="2981312"/>
            <a:ext cx="1296144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Dual Award Science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35760" y="3485368"/>
            <a:ext cx="129614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Dual Award Science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35760" y="3989087"/>
            <a:ext cx="1296144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P.E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935760" y="4493143"/>
            <a:ext cx="1296144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P.E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35760" y="5589240"/>
            <a:ext cx="1296144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2 GCSE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606196" y="1484784"/>
            <a:ext cx="1296144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Chemistry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606196" y="1979733"/>
            <a:ext cx="1296144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Chemistry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606196" y="2486363"/>
            <a:ext cx="1296144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Physics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606196" y="2981312"/>
            <a:ext cx="1296144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Physics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606196" y="3485368"/>
            <a:ext cx="129614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Biology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606196" y="3989087"/>
            <a:ext cx="129614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Biology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606196" y="4493143"/>
            <a:ext cx="1296144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P.E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611734" y="5589240"/>
            <a:ext cx="1296144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3 GCSE</a:t>
            </a:r>
          </a:p>
        </p:txBody>
      </p:sp>
      <p:sp>
        <p:nvSpPr>
          <p:cNvPr id="2048" name="Right Brace 2047"/>
          <p:cNvSpPr/>
          <p:nvPr/>
        </p:nvSpPr>
        <p:spPr>
          <a:xfrm rot="5400000">
            <a:off x="3141844" y="4468710"/>
            <a:ext cx="224848" cy="12961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9" name="TextBox 2048"/>
          <p:cNvSpPr txBox="1"/>
          <p:nvPr/>
        </p:nvSpPr>
        <p:spPr>
          <a:xfrm>
            <a:off x="2553482" y="5171123"/>
            <a:ext cx="1499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 or 2 groups</a:t>
            </a:r>
          </a:p>
        </p:txBody>
      </p:sp>
      <p:sp>
        <p:nvSpPr>
          <p:cNvPr id="42" name="Right Brace 41"/>
          <p:cNvSpPr/>
          <p:nvPr/>
        </p:nvSpPr>
        <p:spPr>
          <a:xfrm rot="5400000">
            <a:off x="4487895" y="4485195"/>
            <a:ext cx="211168" cy="12768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4053419" y="516671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 groups</a:t>
            </a:r>
          </a:p>
        </p:txBody>
      </p:sp>
    </p:spTree>
    <p:extLst>
      <p:ext uri="{BB962C8B-B14F-4D97-AF65-F5344CB8AC3E}">
        <p14:creationId xmlns:p14="http://schemas.microsoft.com/office/powerpoint/2010/main" val="34858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2048" grpId="0" animBg="1"/>
      <p:bldP spid="2049" grpId="0"/>
      <p:bldP spid="42" grpId="0" animBg="1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should students consider?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68761"/>
            <a:ext cx="7380312" cy="4503787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sz="2400" dirty="0"/>
              <a:t>Career 		Does it lead to a job?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76873"/>
            <a:ext cx="411480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 descr="http://www.visualphotos.com/photo/4x9693068/silhouette_of_construction_workers_6892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71" t="15426" r="2363" b="4738"/>
          <a:stretch/>
        </p:blipFill>
        <p:spPr bwMode="auto">
          <a:xfrm>
            <a:off x="9048328" y="4159860"/>
            <a:ext cx="1326600" cy="14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dsmy2muqb7t4m.cloudfront.net/articles/2011/article-free-vector-people-silhouette-business/9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4" t="44457" r="42479" b="29697"/>
          <a:stretch/>
        </p:blipFill>
        <p:spPr bwMode="auto">
          <a:xfrm>
            <a:off x="6032897" y="4221088"/>
            <a:ext cx="3043720" cy="14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dsmy2muqb7t4m.cloudfront.net/articles/2011/article-free-vector-people-silhouette-business/9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8" t="44835"/>
          <a:stretch/>
        </p:blipFill>
        <p:spPr bwMode="auto">
          <a:xfrm>
            <a:off x="8616280" y="1736866"/>
            <a:ext cx="1901476" cy="210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15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1664" y="1340769"/>
            <a:ext cx="7139136" cy="4785395"/>
          </a:xfrm>
        </p:spPr>
        <p:txBody>
          <a:bodyPr/>
          <a:lstStyle/>
          <a:p>
            <a:pPr>
              <a:buNone/>
            </a:pPr>
            <a:r>
              <a:rPr lang="en-GB" dirty="0"/>
              <a:t>Aims of Key Stage 4</a:t>
            </a:r>
          </a:p>
          <a:p>
            <a:pPr>
              <a:buNone/>
            </a:pPr>
            <a:endParaRPr lang="en-GB" dirty="0"/>
          </a:p>
          <a:p>
            <a:r>
              <a:rPr lang="en-GB" dirty="0"/>
              <a:t>To provide a broad, balanced curriculum for our students</a:t>
            </a:r>
          </a:p>
          <a:p>
            <a:endParaRPr lang="en-GB" dirty="0"/>
          </a:p>
          <a:p>
            <a:r>
              <a:rPr lang="en-GB" dirty="0"/>
              <a:t>To ensure students study a curriculum that allows for appropriate progression routes to post 16 provision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Stage 4 Curriculum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723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should students consider?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68760"/>
            <a:ext cx="7380312" cy="4608512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sz="2400" dirty="0"/>
              <a:t>Career 		Does it lead to a job?</a:t>
            </a:r>
          </a:p>
          <a:p>
            <a:r>
              <a:rPr lang="en-GB" sz="2400" dirty="0"/>
              <a:t>Interests		Do they enjoy it?</a:t>
            </a:r>
          </a:p>
          <a:p>
            <a:endParaRPr lang="en-GB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http://maasd.edublogs.org/files/2010/01/brainstorming_10_08_08_pc_pro_m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0" y="1268760"/>
            <a:ext cx="475252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99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should students consider?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860" y="1268760"/>
            <a:ext cx="7358452" cy="4680520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sz="2400" dirty="0"/>
              <a:t>Career 		Does it lead to a job?</a:t>
            </a:r>
          </a:p>
          <a:p>
            <a:r>
              <a:rPr lang="en-GB" sz="2400" dirty="0"/>
              <a:t>Interests		Do they enjoy it?</a:t>
            </a:r>
          </a:p>
          <a:p>
            <a:r>
              <a:rPr lang="en-GB" sz="2400" dirty="0"/>
              <a:t>Ability 		Are they good at it?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2537148"/>
            <a:ext cx="5076056" cy="3814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47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0"/>
          <a:stretch/>
        </p:blipFill>
        <p:spPr bwMode="auto">
          <a:xfrm rot="5400000">
            <a:off x="3296689" y="-509126"/>
            <a:ext cx="5593423" cy="914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15480" y="1268760"/>
            <a:ext cx="1584176" cy="23468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should students consider?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295800" y="2708920"/>
            <a:ext cx="3168352" cy="4320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68760"/>
            <a:ext cx="7344816" cy="4896544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sz="2400" dirty="0"/>
              <a:t>Career 		Does it lead to a job?</a:t>
            </a:r>
          </a:p>
          <a:p>
            <a:r>
              <a:rPr lang="en-GB" sz="2400" dirty="0"/>
              <a:t>Interests		Do they enjoy it?</a:t>
            </a:r>
          </a:p>
          <a:p>
            <a:r>
              <a:rPr lang="en-GB" sz="2400" dirty="0"/>
              <a:t>Ability		Are they good at it?</a:t>
            </a:r>
          </a:p>
          <a:p>
            <a:r>
              <a:rPr lang="en-GB" sz="2400" dirty="0"/>
              <a:t>Pathways		Where can they go next?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06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should students consider?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496" y="1363422"/>
            <a:ext cx="7308304" cy="4608512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sz="2400" dirty="0"/>
              <a:t>Career 		Does it lead to a job?</a:t>
            </a:r>
          </a:p>
          <a:p>
            <a:r>
              <a:rPr lang="en-GB" sz="2400" dirty="0"/>
              <a:t>Interests		Do they enjoy it?</a:t>
            </a:r>
          </a:p>
          <a:p>
            <a:r>
              <a:rPr lang="en-GB" sz="2400" dirty="0"/>
              <a:t>Ability 		Are they good at it?</a:t>
            </a:r>
          </a:p>
          <a:p>
            <a:r>
              <a:rPr lang="en-GB" sz="2400" dirty="0"/>
              <a:t>Pathways		Where can they go next?</a:t>
            </a:r>
          </a:p>
          <a:p>
            <a:r>
              <a:rPr lang="en-GB" sz="2400" dirty="0"/>
              <a:t>Learning styles	Does it suit the way they learn?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3212976"/>
            <a:ext cx="4464496" cy="2758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98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783632" y="12659"/>
            <a:ext cx="8055817" cy="1325563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2">
                    <a:lumMod val="75000"/>
                  </a:schemeClr>
                </a:solidFill>
              </a:rPr>
              <a:t>What examinations will my child sit?</a:t>
            </a:r>
          </a:p>
        </p:txBody>
      </p:sp>
      <p:sp>
        <p:nvSpPr>
          <p:cNvPr id="2" name="Rectangle 1"/>
          <p:cNvSpPr/>
          <p:nvPr/>
        </p:nvSpPr>
        <p:spPr>
          <a:xfrm>
            <a:off x="3877531" y="3391541"/>
            <a:ext cx="1646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GCSE</a:t>
            </a:r>
          </a:p>
        </p:txBody>
      </p:sp>
      <p:sp>
        <p:nvSpPr>
          <p:cNvPr id="6" name="Rectangle 5"/>
          <p:cNvSpPr/>
          <p:nvPr/>
        </p:nvSpPr>
        <p:spPr>
          <a:xfrm>
            <a:off x="6571348" y="3391541"/>
            <a:ext cx="27638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Technical</a:t>
            </a:r>
          </a:p>
          <a:p>
            <a:pPr algn="ctr"/>
            <a:r>
              <a:rPr lang="en-US" sz="54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Awards</a:t>
            </a:r>
          </a:p>
        </p:txBody>
      </p:sp>
      <p:sp>
        <p:nvSpPr>
          <p:cNvPr id="7" name="Rectangle 6"/>
          <p:cNvSpPr/>
          <p:nvPr/>
        </p:nvSpPr>
        <p:spPr>
          <a:xfrm>
            <a:off x="4709348" y="1693687"/>
            <a:ext cx="23993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Courses</a:t>
            </a:r>
          </a:p>
        </p:txBody>
      </p:sp>
      <p:sp>
        <p:nvSpPr>
          <p:cNvPr id="3" name="Down Arrow 2"/>
          <p:cNvSpPr/>
          <p:nvPr/>
        </p:nvSpPr>
        <p:spPr>
          <a:xfrm rot="2053365">
            <a:off x="4896137" y="2597878"/>
            <a:ext cx="358218" cy="77452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9608593">
            <a:off x="6929614" y="2617018"/>
            <a:ext cx="358218" cy="77452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5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 txBox="1">
            <a:spLocks/>
          </p:cNvSpPr>
          <p:nvPr/>
        </p:nvSpPr>
        <p:spPr bwMode="auto">
          <a:xfrm>
            <a:off x="3073896" y="1268761"/>
            <a:ext cx="7772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b="1" u="sng" dirty="0"/>
              <a:t>GCSE</a:t>
            </a:r>
          </a:p>
          <a:p>
            <a:pPr>
              <a:buFont typeface="Arial" panose="020B0604020202020204" pitchFamily="34" charset="0"/>
              <a:buNone/>
            </a:pPr>
            <a:endParaRPr lang="en-GB" u="sng" dirty="0"/>
          </a:p>
          <a:p>
            <a:pPr>
              <a:buFont typeface="Arial" panose="020B0604020202020204" pitchFamily="34" charset="0"/>
              <a:buNone/>
            </a:pPr>
            <a:r>
              <a:rPr lang="en-GB" dirty="0"/>
              <a:t>Examination (most 100%)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dirty="0"/>
              <a:t>Rare Controlled Assessment </a:t>
            </a:r>
          </a:p>
          <a:p>
            <a:pPr>
              <a:buFont typeface="Arial" panose="020B0604020202020204" pitchFamily="34" charset="0"/>
              <a:buNone/>
            </a:pPr>
            <a:endParaRPr lang="en-GB" dirty="0"/>
          </a:p>
          <a:p>
            <a:pPr>
              <a:buFont typeface="Arial" panose="020B0604020202020204" pitchFamily="34" charset="0"/>
              <a:buNone/>
            </a:pPr>
            <a:r>
              <a:rPr lang="en-GB" dirty="0"/>
              <a:t>Grading  (9 - 1)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dirty="0"/>
              <a:t>Higher level (9 - 4)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dirty="0"/>
              <a:t>Foundation level (5 – 1)</a:t>
            </a:r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439816" y="1"/>
            <a:ext cx="5702410" cy="1325563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2">
                    <a:lumMod val="75000"/>
                  </a:schemeClr>
                </a:solidFill>
              </a:rPr>
              <a:t>What examinations will my child sit?</a:t>
            </a:r>
          </a:p>
        </p:txBody>
      </p:sp>
      <p:sp>
        <p:nvSpPr>
          <p:cNvPr id="2" name="Down Arrow 1"/>
          <p:cNvSpPr/>
          <p:nvPr/>
        </p:nvSpPr>
        <p:spPr>
          <a:xfrm rot="3505056">
            <a:off x="7551138" y="3019909"/>
            <a:ext cx="1296144" cy="29717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/>
              <a:t>Not Common any more.</a:t>
            </a:r>
          </a:p>
        </p:txBody>
      </p:sp>
    </p:spTree>
    <p:extLst>
      <p:ext uri="{BB962C8B-B14F-4D97-AF65-F5344CB8AC3E}">
        <p14:creationId xmlns:p14="http://schemas.microsoft.com/office/powerpoint/2010/main" val="194209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Grading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996" y="1372152"/>
            <a:ext cx="8992009" cy="494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2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5760" y="1340769"/>
            <a:ext cx="6304844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Attainment 8 is a measure of a pupil’s average grade across a set suite of eight subjects.</a:t>
            </a:r>
          </a:p>
          <a:p>
            <a:r>
              <a:rPr lang="en-GB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Grades will be measured on a 1-8 point score scale, rather than the current 16-58 scale.</a:t>
            </a:r>
          </a:p>
          <a:p>
            <a:r>
              <a:rPr lang="en-GB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 this new scale, 1 is equivalent to a Grade G GCSE. An increase in one point will represent an increase of one GCSE grade up to 8, which is equivalent to an A* GCSE.</a:t>
            </a:r>
          </a:p>
        </p:txBody>
      </p:sp>
      <p:pic>
        <p:nvPicPr>
          <p:cNvPr id="3" name="Picture 2" descr="https://loretolearning.files.wordpress.com/2014/02/progress-8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281" y="3868342"/>
            <a:ext cx="7155673" cy="2517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647728" y="2953"/>
            <a:ext cx="6933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Attainment 8</a:t>
            </a:r>
          </a:p>
        </p:txBody>
      </p:sp>
    </p:spTree>
    <p:extLst>
      <p:ext uri="{BB962C8B-B14F-4D97-AF65-F5344CB8AC3E}">
        <p14:creationId xmlns:p14="http://schemas.microsoft.com/office/powerpoint/2010/main" val="1638304226"/>
      </p:ext>
    </p:extLst>
  </p:cSld>
  <p:clrMapOvr>
    <a:masterClrMapping/>
  </p:clrMapOvr>
  <p:timing>
    <p:tnLst>
      <p:par>
        <p:cTn id="1" dur="0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Maths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80" y="1556792"/>
            <a:ext cx="666750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0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English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7768" y="1145954"/>
            <a:ext cx="5807596" cy="561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2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Support available during this process:</a:t>
            </a:r>
          </a:p>
          <a:p>
            <a:endParaRPr lang="en-GB" dirty="0"/>
          </a:p>
          <a:p>
            <a:r>
              <a:rPr lang="en-GB" dirty="0" smtClean="0"/>
              <a:t>Mr Clark	- Vice Principal</a:t>
            </a:r>
          </a:p>
          <a:p>
            <a:r>
              <a:rPr lang="en-GB" dirty="0" smtClean="0"/>
              <a:t>Miss Gregory – Y9 Progress</a:t>
            </a:r>
          </a:p>
          <a:p>
            <a:r>
              <a:rPr lang="en-GB" dirty="0" smtClean="0"/>
              <a:t>Mrs Johnson – Y9 Year Manager</a:t>
            </a:r>
          </a:p>
          <a:p>
            <a:r>
              <a:rPr lang="en-GB" dirty="0"/>
              <a:t>Miss Dunkerley – Tutor Programme / Careers</a:t>
            </a:r>
          </a:p>
          <a:p>
            <a:r>
              <a:rPr lang="en-GB" dirty="0" smtClean="0"/>
              <a:t>Subject teachers</a:t>
            </a:r>
          </a:p>
          <a:p>
            <a:r>
              <a:rPr lang="en-GB" dirty="0" smtClean="0"/>
              <a:t>Tutors</a:t>
            </a:r>
          </a:p>
        </p:txBody>
      </p:sp>
    </p:spTree>
    <p:extLst>
      <p:ext uri="{BB962C8B-B14F-4D97-AF65-F5344CB8AC3E}">
        <p14:creationId xmlns:p14="http://schemas.microsoft.com/office/powerpoint/2010/main" val="204903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018570" y="1485107"/>
            <a:ext cx="8382000" cy="1830387"/>
          </a:xfrm>
        </p:spPr>
        <p:txBody>
          <a:bodyPr/>
          <a:lstStyle/>
          <a:p>
            <a:pPr marL="0" indent="0">
              <a:buNone/>
            </a:pPr>
            <a:r>
              <a:rPr lang="en-GB" b="1" u="sng" dirty="0" smtClean="0"/>
              <a:t>Technical Awards</a:t>
            </a:r>
          </a:p>
          <a:p>
            <a:pPr marL="0" indent="0">
              <a:buNone/>
            </a:pPr>
            <a:r>
              <a:rPr lang="en-GB" dirty="0" smtClean="0"/>
              <a:t>Examination/Controlled assessment (25%*)</a:t>
            </a:r>
          </a:p>
          <a:p>
            <a:pPr marL="0" indent="0">
              <a:buNone/>
            </a:pPr>
            <a:r>
              <a:rPr lang="en-GB" dirty="0" smtClean="0"/>
              <a:t>Coursework</a:t>
            </a:r>
          </a:p>
        </p:txBody>
      </p:sp>
      <p:sp>
        <p:nvSpPr>
          <p:cNvPr id="17412" name="Content Placeholder 2"/>
          <p:cNvSpPr txBox="1">
            <a:spLocks/>
          </p:cNvSpPr>
          <p:nvPr/>
        </p:nvSpPr>
        <p:spPr bwMode="auto">
          <a:xfrm>
            <a:off x="2302728" y="3678238"/>
            <a:ext cx="2641145" cy="227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dirty="0"/>
              <a:t>Level 2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sz="2000" dirty="0"/>
              <a:t>Distinction*=8.5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sz="2000" dirty="0"/>
              <a:t>Distinction =7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sz="2000" dirty="0"/>
              <a:t>Merit = 5.5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sz="2000" dirty="0"/>
              <a:t>Pass =  4</a:t>
            </a:r>
          </a:p>
          <a:p>
            <a:pPr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7413" name="Content Placeholder 2"/>
          <p:cNvSpPr txBox="1">
            <a:spLocks/>
          </p:cNvSpPr>
          <p:nvPr/>
        </p:nvSpPr>
        <p:spPr bwMode="auto">
          <a:xfrm>
            <a:off x="5638801" y="3678239"/>
            <a:ext cx="3838575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dirty="0"/>
              <a:t>Level 1</a:t>
            </a:r>
          </a:p>
          <a:p>
            <a:pPr>
              <a:buNone/>
            </a:pPr>
            <a:r>
              <a:rPr lang="en-GB" sz="2000" dirty="0"/>
              <a:t>Distinction = 3</a:t>
            </a:r>
          </a:p>
          <a:p>
            <a:pPr>
              <a:buNone/>
            </a:pPr>
            <a:r>
              <a:rPr lang="en-GB" sz="2000" dirty="0"/>
              <a:t>Merit = 2</a:t>
            </a:r>
          </a:p>
          <a:p>
            <a:pPr>
              <a:buNone/>
            </a:pPr>
            <a:r>
              <a:rPr lang="en-GB" sz="2000" dirty="0"/>
              <a:t>Pass =1.75</a:t>
            </a:r>
          </a:p>
          <a:p>
            <a:pPr>
              <a:buFont typeface="Arial" panose="020B0604020202020204" pitchFamily="34" charset="0"/>
              <a:buNone/>
            </a:pPr>
            <a:endParaRPr lang="en-GB" dirty="0"/>
          </a:p>
          <a:p>
            <a:pPr>
              <a:buNone/>
            </a:pPr>
            <a:r>
              <a:rPr lang="en-GB" sz="900" dirty="0"/>
              <a:t>Source  </a:t>
            </a:r>
            <a:r>
              <a:rPr lang="en-GB" sz="900" dirty="0">
                <a:hlinkClick r:id="rId2"/>
              </a:rPr>
              <a:t>https://assets.publishing.service.gov.uk/government/uploads/system/uploads/attachment_data/file/783865/Secondary_accountability_measures_guidance.pdf</a:t>
            </a:r>
            <a:endParaRPr lang="en-GB" sz="900" dirty="0"/>
          </a:p>
          <a:p>
            <a:pPr>
              <a:buNone/>
            </a:pPr>
            <a:endParaRPr lang="en-GB" sz="9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67694" y="1"/>
            <a:ext cx="6648786" cy="1325563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2">
                    <a:lumMod val="75000"/>
                  </a:schemeClr>
                </a:solidFill>
              </a:rPr>
              <a:t>What examinations will my child sit?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93204" y="3994061"/>
            <a:ext cx="3374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All Technical Awards are the equivalent of one GCSE</a:t>
            </a:r>
          </a:p>
          <a:p>
            <a:pPr algn="ctr"/>
            <a:endParaRPr lang="en-US" dirty="0"/>
          </a:p>
          <a:p>
            <a:pPr algn="ctr"/>
            <a:r>
              <a:rPr lang="en-US" sz="1600" dirty="0"/>
              <a:t>*can vary</a:t>
            </a:r>
          </a:p>
        </p:txBody>
      </p:sp>
    </p:spTree>
    <p:extLst>
      <p:ext uri="{BB962C8B-B14F-4D97-AF65-F5344CB8AC3E}">
        <p14:creationId xmlns:p14="http://schemas.microsoft.com/office/powerpoint/2010/main" val="168254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 smtClean="0"/>
              <a:t>Extract from “Informed choices”</a:t>
            </a:r>
            <a:br>
              <a:rPr lang="en-GB" dirty="0" smtClean="0"/>
            </a:br>
            <a:r>
              <a:rPr lang="en-GB" sz="1400" dirty="0">
                <a:latin typeface="+mn-lt"/>
              </a:rPr>
              <a:t>Produced by the Russell group of Universities</a:t>
            </a:r>
            <a:endParaRPr lang="en-US" dirty="0"/>
          </a:p>
        </p:txBody>
      </p:sp>
      <p:sp>
        <p:nvSpPr>
          <p:cNvPr id="4" name="Rectangle 3">
            <a:hlinkClick r:id="rId2"/>
          </p:cNvPr>
          <p:cNvSpPr/>
          <p:nvPr/>
        </p:nvSpPr>
        <p:spPr>
          <a:xfrm>
            <a:off x="1703512" y="4941168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to </a:t>
            </a:r>
            <a:r>
              <a:rPr lang="en-GB" dirty="0">
                <a:hlinkClick r:id="rId3"/>
              </a:rPr>
              <a:t>view</a:t>
            </a:r>
            <a:r>
              <a:rPr lang="en-GB" dirty="0"/>
              <a:t> the Document.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933933" y="2348880"/>
            <a:ext cx="7511243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330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 smtClean="0"/>
              <a:t>Extract from “Informed choices”</a:t>
            </a:r>
            <a:br>
              <a:rPr lang="en-GB" dirty="0" smtClean="0"/>
            </a:br>
            <a:r>
              <a:rPr lang="en-GB" sz="1400" dirty="0">
                <a:latin typeface="+mn-lt"/>
              </a:rPr>
              <a:t>Produced by the Russell group of Universities</a:t>
            </a:r>
            <a:endParaRPr lang="en-US" dirty="0"/>
          </a:p>
        </p:txBody>
      </p:sp>
      <p:sp>
        <p:nvSpPr>
          <p:cNvPr id="4" name="Rectangle 3">
            <a:hlinkClick r:id="rId2"/>
          </p:cNvPr>
          <p:cNvSpPr/>
          <p:nvPr/>
        </p:nvSpPr>
        <p:spPr>
          <a:xfrm>
            <a:off x="1703512" y="4941168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to </a:t>
            </a:r>
            <a:r>
              <a:rPr lang="en-GB" dirty="0">
                <a:hlinkClick r:id="rId3"/>
              </a:rPr>
              <a:t>view</a:t>
            </a:r>
            <a:r>
              <a:rPr lang="en-GB" dirty="0">
                <a:hlinkClick r:id="rId4"/>
              </a:rPr>
              <a:t> </a:t>
            </a:r>
            <a:r>
              <a:rPr lang="en-GB" dirty="0"/>
              <a:t>the Document.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664" y="1351780"/>
            <a:ext cx="7359226" cy="4219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470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7648" y="1124745"/>
            <a:ext cx="7886700" cy="52440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2400" dirty="0"/>
              <a:t>E </a:t>
            </a:r>
            <a:r>
              <a:rPr lang="en-GB" sz="2400" dirty="0" err="1"/>
              <a:t>Bacc</a:t>
            </a:r>
            <a:r>
              <a:rPr lang="en-GB" sz="2400" dirty="0"/>
              <a:t> Option – Select one, a                          OR</a:t>
            </a:r>
          </a:p>
          <a:p>
            <a:pPr marL="0" indent="0">
              <a:buNone/>
            </a:pPr>
            <a:r>
              <a:rPr lang="en-GB" sz="2400" dirty="0"/>
              <a:t> 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Additional Choices – Select a                           OR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Additional Choices – Select any other subject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200" dirty="0"/>
              <a:t>The English Baccalaureate (</a:t>
            </a:r>
            <a:r>
              <a:rPr lang="en-GB" sz="1200" dirty="0" err="1"/>
              <a:t>EBacc</a:t>
            </a:r>
            <a:r>
              <a:rPr lang="en-GB" sz="1200" dirty="0"/>
              <a:t>) is a school performance measure. It allows people to see how many pupils get a grade C or above in the core academic subjects at key stage 4 in any government-funded school.</a:t>
            </a:r>
          </a:p>
          <a:p>
            <a:pPr marL="0" indent="0">
              <a:buNone/>
            </a:pPr>
            <a:endParaRPr lang="en-GB" sz="1900" dirty="0"/>
          </a:p>
          <a:p>
            <a:pPr marL="0" indent="0">
              <a:buNone/>
            </a:pPr>
            <a:endParaRPr lang="en-GB" sz="1900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Right Arrow 5"/>
          <p:cNvSpPr/>
          <p:nvPr/>
        </p:nvSpPr>
        <p:spPr>
          <a:xfrm>
            <a:off x="6801949" y="1700072"/>
            <a:ext cx="1505641" cy="550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Humanities</a:t>
            </a:r>
          </a:p>
        </p:txBody>
      </p:sp>
      <p:sp>
        <p:nvSpPr>
          <p:cNvPr id="9" name="Right Arrow 8"/>
          <p:cNvSpPr/>
          <p:nvPr/>
        </p:nvSpPr>
        <p:spPr>
          <a:xfrm>
            <a:off x="8993567" y="3092983"/>
            <a:ext cx="1505641" cy="550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Language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6815078" y="3092983"/>
            <a:ext cx="1505641" cy="550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Humanities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8980438" y="1717650"/>
            <a:ext cx="1505641" cy="550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Language</a:t>
            </a:r>
          </a:p>
        </p:txBody>
      </p:sp>
      <p:sp>
        <p:nvSpPr>
          <p:cNvPr id="12" name="Oval 11"/>
          <p:cNvSpPr/>
          <p:nvPr/>
        </p:nvSpPr>
        <p:spPr>
          <a:xfrm>
            <a:off x="6642892" y="1397541"/>
            <a:ext cx="1718632" cy="120083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8873941" y="2767985"/>
            <a:ext cx="1718632" cy="120083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8813764" y="1397541"/>
            <a:ext cx="1718632" cy="1200838"/>
          </a:xfrm>
          <a:prstGeom prst="ellipse">
            <a:avLst/>
          </a:prstGeom>
          <a:noFill/>
          <a:ln w="34925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695452" y="2767985"/>
            <a:ext cx="1718632" cy="1200838"/>
          </a:xfrm>
          <a:prstGeom prst="ellipse">
            <a:avLst/>
          </a:prstGeom>
          <a:noFill/>
          <a:ln w="34925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711624" y="-1588"/>
            <a:ext cx="78207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</a:rPr>
              <a:t>Choosing the Full  English Baccalaureate (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</a:rPr>
              <a:t>EBacc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GB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2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550" y="-661988"/>
            <a:ext cx="5676900" cy="818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166829"/>
      </p:ext>
    </p:extLst>
  </p:cSld>
  <p:clrMapOvr>
    <a:masterClrMapping/>
  </p:clrMapOvr>
  <p:timing>
    <p:tnLst>
      <p:par>
        <p:cTn id="1" dur="0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446" y="-315416"/>
            <a:ext cx="8095034" cy="116671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43672" y="2132857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Rage Italic" panose="03070502040507070304" pitchFamily="66" charset="0"/>
              </a:rPr>
              <a:t>History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86907" y="213285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Rage Italic" panose="03070502040507070304" pitchFamily="66" charset="0"/>
              </a:rPr>
              <a:t>French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99076" y="2132854"/>
            <a:ext cx="1754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Rage Italic" panose="03070502040507070304" pitchFamily="66" charset="0"/>
              </a:rPr>
              <a:t>ART</a:t>
            </a:r>
            <a:endParaRPr lang="en-GB" sz="2400" dirty="0">
              <a:solidFill>
                <a:schemeClr val="tx2">
                  <a:lumMod val="60000"/>
                  <a:lumOff val="40000"/>
                </a:schemeClr>
              </a:solidFill>
              <a:latin typeface="Rage Italic" panose="030705020405070703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40216" y="2132854"/>
            <a:ext cx="2212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Rage Italic" panose="03070502040507070304" pitchFamily="66" charset="0"/>
              </a:rPr>
              <a:t>Catering</a:t>
            </a:r>
            <a:endParaRPr lang="en-GB" sz="3200" dirty="0">
              <a:solidFill>
                <a:schemeClr val="tx2">
                  <a:lumMod val="60000"/>
                  <a:lumOff val="40000"/>
                </a:schemeClr>
              </a:solidFill>
              <a:latin typeface="Rage Italic" panose="030705020405070703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8161" y="1289748"/>
            <a:ext cx="3179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Rage Italic" panose="03070502040507070304" pitchFamily="66" charset="0"/>
              </a:rPr>
              <a:t>Jonny Smith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16280" y="1428246"/>
            <a:ext cx="10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latin typeface="Rage Italic" panose="03070502040507070304" pitchFamily="66" charset="0"/>
              </a:rPr>
              <a:t>DBT</a:t>
            </a:r>
          </a:p>
        </p:txBody>
      </p:sp>
    </p:spTree>
    <p:extLst>
      <p:ext uri="{BB962C8B-B14F-4D97-AF65-F5344CB8AC3E}">
        <p14:creationId xmlns:p14="http://schemas.microsoft.com/office/powerpoint/2010/main" val="296519090"/>
      </p:ext>
    </p:extLst>
  </p:cSld>
  <p:clrMapOvr>
    <a:masterClrMapping/>
  </p:clrMapOvr>
  <p:timing>
    <p:tnLst>
      <p:par>
        <p:cTn id="1" dur="0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446" y="-315416"/>
            <a:ext cx="8095034" cy="116671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43672" y="2132857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Rage Italic" panose="03070502040507070304" pitchFamily="66" charset="0"/>
              </a:rPr>
              <a:t>IT/comp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55841" y="2132855"/>
            <a:ext cx="1743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Rage Italic" panose="03070502040507070304" pitchFamily="66" charset="0"/>
              </a:rPr>
              <a:t>Psychology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99076" y="2132854"/>
            <a:ext cx="1754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Rage Italic" panose="03070502040507070304" pitchFamily="66" charset="0"/>
              </a:rPr>
              <a:t>ART </a:t>
            </a: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Rage Italic" panose="03070502040507070304" pitchFamily="66" charset="0"/>
              </a:rPr>
              <a:t>Textiles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40216" y="2132854"/>
            <a:ext cx="2212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Rage Italic" panose="03070502040507070304" pitchFamily="66" charset="0"/>
              </a:rPr>
              <a:t>Graphics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08161" y="1289748"/>
            <a:ext cx="3179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Rage Italic" panose="03070502040507070304" pitchFamily="66" charset="0"/>
              </a:rPr>
              <a:t>Jonny Smith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16280" y="1428246"/>
            <a:ext cx="10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latin typeface="Rage Italic" panose="03070502040507070304" pitchFamily="66" charset="0"/>
              </a:rPr>
              <a:t>DBT</a:t>
            </a:r>
          </a:p>
        </p:txBody>
      </p:sp>
      <p:pic>
        <p:nvPicPr>
          <p:cNvPr id="2050" name="Picture 2" descr="http://www.hartsspace.com/wp-content/uploads/2013/02/not_allowed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460" y="881336"/>
            <a:ext cx="888723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150347"/>
      </p:ext>
    </p:extLst>
  </p:cSld>
  <p:clrMapOvr>
    <a:masterClrMapping/>
  </p:clrMapOvr>
  <p:timing>
    <p:tnLst>
      <p:par>
        <p:cTn id="1" dur="0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611" y="854932"/>
            <a:ext cx="713634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2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to get 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794" y="1571613"/>
            <a:ext cx="7499176" cy="478539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Subject teacher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Form tutor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Careers service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Personal interview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Options Booklet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Year Manager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17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233" y="96520"/>
            <a:ext cx="5347643" cy="6858000"/>
          </a:xfrm>
          <a:prstGeom prst="rect">
            <a:avLst/>
          </a:prstGeom>
        </p:spPr>
      </p:pic>
      <p:sp>
        <p:nvSpPr>
          <p:cNvPr id="7" name="Control 1"/>
          <p:cNvSpPr>
            <a:spLocks noChangeArrowheads="1" noChangeShapeType="1"/>
          </p:cNvSpPr>
          <p:nvPr/>
        </p:nvSpPr>
        <p:spPr bwMode="auto">
          <a:xfrm>
            <a:off x="5027613" y="3251201"/>
            <a:ext cx="6640512" cy="839946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7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Key stage 4</a:t>
            </a:r>
            <a:br>
              <a:rPr lang="en-GB" dirty="0" smtClean="0"/>
            </a:br>
            <a:r>
              <a:rPr lang="en-GB" dirty="0" smtClean="0"/>
              <a:t>What is the difference?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students study subjects in more depth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they must choose some and stop studying others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not everyone will study the same thing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students will work towards a qualification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661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233" y="96520"/>
            <a:ext cx="5347643" cy="6858000"/>
          </a:xfrm>
          <a:prstGeom prst="rect">
            <a:avLst/>
          </a:prstGeom>
        </p:spPr>
      </p:pic>
      <p:sp>
        <p:nvSpPr>
          <p:cNvPr id="7" name="Control 1"/>
          <p:cNvSpPr>
            <a:spLocks noChangeArrowheads="1" noChangeShapeType="1"/>
          </p:cNvSpPr>
          <p:nvPr/>
        </p:nvSpPr>
        <p:spPr bwMode="auto">
          <a:xfrm>
            <a:off x="5027613" y="3251201"/>
            <a:ext cx="6640512" cy="839946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rame 7"/>
          <p:cNvSpPr/>
          <p:nvPr/>
        </p:nvSpPr>
        <p:spPr>
          <a:xfrm>
            <a:off x="8280840" y="-148263"/>
            <a:ext cx="1855825" cy="1733815"/>
          </a:xfrm>
          <a:prstGeom prst="frame">
            <a:avLst>
              <a:gd name="adj1" fmla="val 35727"/>
            </a:avLst>
          </a:prstGeom>
          <a:solidFill>
            <a:srgbClr val="3399FF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7419956" y="473860"/>
            <a:ext cx="1855825" cy="1733815"/>
          </a:xfrm>
          <a:prstGeom prst="frame">
            <a:avLst>
              <a:gd name="adj1" fmla="val 25765"/>
            </a:avLst>
          </a:prstGeom>
          <a:solidFill>
            <a:srgbClr val="3399FF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4727124" y="1287251"/>
            <a:ext cx="5257308" cy="1341827"/>
          </a:xfrm>
          <a:prstGeom prst="frame">
            <a:avLst>
              <a:gd name="adj1" fmla="val 30319"/>
            </a:avLst>
          </a:prstGeom>
          <a:solidFill>
            <a:srgbClr val="3399FF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Frame 18"/>
          <p:cNvSpPr/>
          <p:nvPr/>
        </p:nvSpPr>
        <p:spPr>
          <a:xfrm>
            <a:off x="7419956" y="2073232"/>
            <a:ext cx="1855825" cy="1733815"/>
          </a:xfrm>
          <a:prstGeom prst="frame">
            <a:avLst>
              <a:gd name="adj1" fmla="val 25765"/>
            </a:avLst>
          </a:prstGeom>
          <a:solidFill>
            <a:srgbClr val="3399FF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Frame 19"/>
          <p:cNvSpPr/>
          <p:nvPr/>
        </p:nvSpPr>
        <p:spPr>
          <a:xfrm>
            <a:off x="4755828" y="2852936"/>
            <a:ext cx="5257308" cy="1341827"/>
          </a:xfrm>
          <a:prstGeom prst="frame">
            <a:avLst>
              <a:gd name="adj1" fmla="val 37134"/>
            </a:avLst>
          </a:prstGeom>
          <a:solidFill>
            <a:srgbClr val="3399FF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Frame 20"/>
          <p:cNvSpPr/>
          <p:nvPr/>
        </p:nvSpPr>
        <p:spPr>
          <a:xfrm>
            <a:off x="7419956" y="4051830"/>
            <a:ext cx="1855825" cy="1969458"/>
          </a:xfrm>
          <a:prstGeom prst="frame">
            <a:avLst>
              <a:gd name="adj1" fmla="val 25765"/>
            </a:avLst>
          </a:prstGeom>
          <a:solidFill>
            <a:srgbClr val="3399FF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Frame 21"/>
          <p:cNvSpPr/>
          <p:nvPr/>
        </p:nvSpPr>
        <p:spPr>
          <a:xfrm>
            <a:off x="8400257" y="4040086"/>
            <a:ext cx="1584176" cy="1969458"/>
          </a:xfrm>
          <a:prstGeom prst="frame">
            <a:avLst>
              <a:gd name="adj1" fmla="val 25765"/>
            </a:avLst>
          </a:prstGeom>
          <a:solidFill>
            <a:srgbClr val="3399FF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Frame 23"/>
          <p:cNvSpPr/>
          <p:nvPr/>
        </p:nvSpPr>
        <p:spPr>
          <a:xfrm>
            <a:off x="4871864" y="5301208"/>
            <a:ext cx="1497869" cy="1048813"/>
          </a:xfrm>
          <a:prstGeom prst="frame">
            <a:avLst>
              <a:gd name="adj1" fmla="val 25765"/>
            </a:avLst>
          </a:prstGeom>
          <a:solidFill>
            <a:srgbClr val="3399FF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38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611" y="854932"/>
            <a:ext cx="713634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7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to get 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794" y="1571613"/>
            <a:ext cx="7499176" cy="478539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Subject teacher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Form tutor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Careers service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Personal interview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Options Booklet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Year Manager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55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the future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There will be a Key Stage 4 information evening which will focus on the courses and key skills needed.</a:t>
            </a:r>
          </a:p>
          <a:p>
            <a:r>
              <a:rPr lang="en-GB" dirty="0" smtClean="0"/>
              <a:t>There will be presentations from the English, Mathematics and Science faculties.</a:t>
            </a:r>
          </a:p>
          <a:p>
            <a:r>
              <a:rPr lang="en-GB" dirty="0" smtClean="0"/>
              <a:t>Last year’s presentation is here… </a:t>
            </a:r>
            <a:r>
              <a:rPr lang="en-GB" sz="1100" dirty="0">
                <a:hlinkClick r:id="rId2"/>
              </a:rPr>
              <a:t>http://www.glossopdale.derbyshire.sch.uk/docs/Year_10_Parents_Information_Evening_September_2018_final_12-9-18.pptx</a:t>
            </a:r>
            <a:endParaRPr lang="en-GB" sz="1100" dirty="0"/>
          </a:p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41910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Website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552" y="1412776"/>
            <a:ext cx="9361040" cy="4713389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hlinkClick r:id="rId2"/>
              </a:rPr>
              <a:t>https://www.glossopdale.school/-Curriculum/Curriculum-Plan-Overview</a:t>
            </a:r>
            <a:r>
              <a:rPr lang="en-GB" sz="2400" dirty="0" smtClean="0">
                <a:hlinkClick r:id="rId2"/>
              </a:rPr>
              <a:t>/</a:t>
            </a:r>
            <a:endParaRPr lang="en-GB" sz="2400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458" y="1772816"/>
            <a:ext cx="7311342" cy="545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6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5" t="20466" r="24047" b="18133"/>
          <a:stretch/>
        </p:blipFill>
        <p:spPr>
          <a:xfrm rot="10800000">
            <a:off x="2999656" y="1340769"/>
            <a:ext cx="6768752" cy="4414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028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 smtClean="0"/>
              <a:t>we aim to ensure that all students leave with a qualification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GCSE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Technical Awards (most are BTEC)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We aim to ensure that all students are still educated in life skills, moral, spiritual &amp; cultural aspects of life.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524000" y="1600200"/>
            <a:ext cx="1691680" cy="27649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ounded Rectangle 40"/>
          <p:cNvSpPr/>
          <p:nvPr/>
        </p:nvSpPr>
        <p:spPr>
          <a:xfrm>
            <a:off x="2369047" y="3246272"/>
            <a:ext cx="233139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GCSE courses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2352772" y="4077179"/>
            <a:ext cx="2331394" cy="43204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Technical courses</a:t>
            </a:r>
          </a:p>
        </p:txBody>
      </p:sp>
      <p:grpSp>
        <p:nvGrpSpPr>
          <p:cNvPr id="49" name="Group 189"/>
          <p:cNvGrpSpPr>
            <a:grpSpLocks/>
          </p:cNvGrpSpPr>
          <p:nvPr/>
        </p:nvGrpSpPr>
        <p:grpSpPr bwMode="auto">
          <a:xfrm>
            <a:off x="1487488" y="2276873"/>
            <a:ext cx="889000" cy="3190875"/>
            <a:chOff x="23" y="635"/>
            <a:chExt cx="560" cy="2010"/>
          </a:xfrm>
        </p:grpSpPr>
        <p:grpSp>
          <p:nvGrpSpPr>
            <p:cNvPr id="50" name="Group 60"/>
            <p:cNvGrpSpPr>
              <a:grpSpLocks/>
            </p:cNvGrpSpPr>
            <p:nvPr/>
          </p:nvGrpSpPr>
          <p:grpSpPr bwMode="auto">
            <a:xfrm>
              <a:off x="296" y="635"/>
              <a:ext cx="32" cy="2010"/>
              <a:chOff x="0" y="0"/>
              <a:chExt cx="32" cy="2010"/>
            </a:xfrm>
          </p:grpSpPr>
          <p:sp>
            <p:nvSpPr>
              <p:cNvPr id="55" name="AutoShape 61"/>
              <p:cNvSpPr>
                <a:spLocks/>
              </p:cNvSpPr>
              <p:nvPr/>
            </p:nvSpPr>
            <p:spPr bwMode="auto">
              <a:xfrm>
                <a:off x="0" y="0"/>
                <a:ext cx="32" cy="2010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12700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1" name="Group 62"/>
            <p:cNvGrpSpPr>
              <a:grpSpLocks/>
            </p:cNvGrpSpPr>
            <p:nvPr/>
          </p:nvGrpSpPr>
          <p:grpSpPr bwMode="auto">
            <a:xfrm>
              <a:off x="72" y="1389"/>
              <a:ext cx="468" cy="468"/>
              <a:chOff x="0" y="0"/>
              <a:chExt cx="468" cy="468"/>
            </a:xfrm>
          </p:grpSpPr>
          <p:sp>
            <p:nvSpPr>
              <p:cNvPr id="54" name="Oval 63"/>
              <p:cNvSpPr>
                <a:spLocks/>
              </p:cNvSpPr>
              <p:nvPr/>
            </p:nvSpPr>
            <p:spPr bwMode="auto">
              <a:xfrm>
                <a:off x="0" y="0"/>
                <a:ext cx="468" cy="468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52" name="Rectangle 64"/>
            <p:cNvSpPr>
              <a:spLocks/>
            </p:cNvSpPr>
            <p:nvPr/>
          </p:nvSpPr>
          <p:spPr bwMode="auto">
            <a:xfrm>
              <a:off x="23" y="1520"/>
              <a:ext cx="560" cy="1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ct val="0"/>
                </a:spcBef>
              </a:pPr>
              <a:r>
                <a:rPr lang="en-US" sz="1000" b="1" dirty="0">
                  <a:latin typeface="Arial" pitchFamily="34" charset="0"/>
                  <a:cs typeface="Arial" pitchFamily="34" charset="0"/>
                </a:rPr>
                <a:t>CONSIDER</a:t>
              </a:r>
              <a:br>
                <a:rPr lang="en-US" sz="1000" b="1" dirty="0">
                  <a:latin typeface="Arial" pitchFamily="34" charset="0"/>
                  <a:cs typeface="Arial" pitchFamily="34" charset="0"/>
                </a:rPr>
              </a:br>
              <a:r>
                <a:rPr lang="en-US" sz="1000" b="1" dirty="0">
                  <a:latin typeface="Arial" pitchFamily="34" charset="0"/>
                  <a:cs typeface="Arial" pitchFamily="34" charset="0"/>
                </a:rPr>
                <a:t>OPTIONS</a:t>
              </a:r>
            </a:p>
          </p:txBody>
        </p:sp>
        <p:sp>
          <p:nvSpPr>
            <p:cNvPr id="53" name="Rectangle 65"/>
            <p:cNvSpPr>
              <a:spLocks/>
            </p:cNvSpPr>
            <p:nvPr/>
          </p:nvSpPr>
          <p:spPr bwMode="auto">
            <a:xfrm>
              <a:off x="198" y="1689"/>
              <a:ext cx="183" cy="1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>
              <a:spAutoFit/>
            </a:bodyPr>
            <a:lstStyle/>
            <a:p>
              <a:pPr marL="39688">
                <a:spcBef>
                  <a:spcPct val="0"/>
                </a:spcBef>
              </a:pPr>
              <a:r>
                <a:rPr lang="en-US" sz="1600">
                  <a:cs typeface="Arial" charset="0"/>
                </a:rPr>
                <a:t>14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940971" y="2289258"/>
            <a:ext cx="2720970" cy="3190875"/>
            <a:chOff x="6416971" y="2289257"/>
            <a:chExt cx="2720970" cy="3190875"/>
          </a:xfrm>
        </p:grpSpPr>
        <p:grpSp>
          <p:nvGrpSpPr>
            <p:cNvPr id="6" name="Group 66"/>
            <p:cNvGrpSpPr>
              <a:grpSpLocks/>
            </p:cNvGrpSpPr>
            <p:nvPr/>
          </p:nvGrpSpPr>
          <p:grpSpPr bwMode="auto">
            <a:xfrm>
              <a:off x="6799554" y="2621045"/>
              <a:ext cx="2270125" cy="962025"/>
              <a:chOff x="0" y="0"/>
              <a:chExt cx="1430" cy="606"/>
            </a:xfrm>
          </p:grpSpPr>
          <p:grpSp>
            <p:nvGrpSpPr>
              <p:cNvPr id="7" name="Group 67"/>
              <p:cNvGrpSpPr>
                <a:grpSpLocks/>
              </p:cNvGrpSpPr>
              <p:nvPr/>
            </p:nvGrpSpPr>
            <p:grpSpPr bwMode="auto">
              <a:xfrm>
                <a:off x="490" y="0"/>
                <a:ext cx="940" cy="180"/>
                <a:chOff x="0" y="0"/>
                <a:chExt cx="940" cy="180"/>
              </a:xfrm>
            </p:grpSpPr>
            <p:sp>
              <p:nvSpPr>
                <p:cNvPr id="11" name="AutoShape 68"/>
                <p:cNvSpPr>
                  <a:spLocks/>
                </p:cNvSpPr>
                <p:nvPr/>
              </p:nvSpPr>
              <p:spPr bwMode="auto">
                <a:xfrm>
                  <a:off x="0" y="0"/>
                  <a:ext cx="940" cy="180"/>
                </a:xfrm>
                <a:prstGeom prst="rightArrow">
                  <a:avLst>
                    <a:gd name="adj1" fmla="val 50000"/>
                    <a:gd name="adj2" fmla="val 130556"/>
                  </a:avLst>
                </a:prstGeom>
                <a:solidFill>
                  <a:srgbClr val="FFBC79"/>
                </a:solidFill>
                <a:ln w="12700">
                  <a:solidFill>
                    <a:srgbClr val="FFBC79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69"/>
              <p:cNvGrpSpPr>
                <a:grpSpLocks/>
              </p:cNvGrpSpPr>
              <p:nvPr/>
            </p:nvGrpSpPr>
            <p:grpSpPr bwMode="auto">
              <a:xfrm>
                <a:off x="0" y="90"/>
                <a:ext cx="516" cy="516"/>
                <a:chOff x="0" y="0"/>
                <a:chExt cx="516" cy="516"/>
              </a:xfrm>
            </p:grpSpPr>
            <p:sp>
              <p:nvSpPr>
                <p:cNvPr id="10" name="AutoShape 70"/>
                <p:cNvSpPr>
                  <a:spLocks/>
                </p:cNvSpPr>
                <p:nvPr/>
              </p:nvSpPr>
              <p:spPr bwMode="auto">
                <a:xfrm>
                  <a:off x="0" y="0"/>
                  <a:ext cx="516" cy="51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270">
                      <a:moveTo>
                        <a:pt x="0" y="21270"/>
                      </a:moveTo>
                      <a:cubicBezTo>
                        <a:pt x="837" y="18920"/>
                        <a:pt x="3140" y="10552"/>
                        <a:pt x="5023" y="7172"/>
                      </a:cubicBezTo>
                      <a:cubicBezTo>
                        <a:pt x="6907" y="3751"/>
                        <a:pt x="8540" y="2061"/>
                        <a:pt x="11302" y="865"/>
                      </a:cubicBezTo>
                      <a:cubicBezTo>
                        <a:pt x="14065" y="-330"/>
                        <a:pt x="19465" y="165"/>
                        <a:pt x="21600" y="0"/>
                      </a:cubicBezTo>
                    </a:path>
                  </a:pathLst>
                </a:custGeom>
                <a:noFill/>
                <a:ln w="152400">
                  <a:solidFill>
                    <a:srgbClr val="FFBC79">
                      <a:alpha val="85881"/>
                    </a:srgb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9" name="Rectangle 71"/>
              <p:cNvSpPr>
                <a:spLocks/>
              </p:cNvSpPr>
              <p:nvPr/>
            </p:nvSpPr>
            <p:spPr bwMode="auto">
              <a:xfrm>
                <a:off x="247" y="32"/>
                <a:ext cx="721" cy="10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>
                <a:spAutoFit/>
              </a:bodyPr>
              <a:lstStyle/>
              <a:p>
                <a:pPr marL="39688">
                  <a:spcBef>
                    <a:spcPct val="0"/>
                  </a:spcBef>
                </a:pPr>
                <a:r>
                  <a:rPr lang="en-US" sz="1100" dirty="0">
                    <a:cs typeface="Arial" charset="0"/>
                  </a:rPr>
                  <a:t> </a:t>
                </a:r>
                <a:r>
                  <a:rPr lang="en-US" sz="1100" dirty="0">
                    <a:solidFill>
                      <a:srgbClr val="FFFFFF"/>
                    </a:solidFill>
                    <a:cs typeface="Arial" charset="0"/>
                  </a:rPr>
                  <a:t>Further education</a:t>
                </a:r>
              </a:p>
            </p:txBody>
          </p:sp>
        </p:grpSp>
        <p:grpSp>
          <p:nvGrpSpPr>
            <p:cNvPr id="12" name="Group 72"/>
            <p:cNvGrpSpPr>
              <a:grpSpLocks/>
            </p:cNvGrpSpPr>
            <p:nvPr/>
          </p:nvGrpSpPr>
          <p:grpSpPr bwMode="auto">
            <a:xfrm>
              <a:off x="6842416" y="3184608"/>
              <a:ext cx="2241550" cy="520700"/>
              <a:chOff x="0" y="0"/>
              <a:chExt cx="1412" cy="328"/>
            </a:xfrm>
          </p:grpSpPr>
          <p:grpSp>
            <p:nvGrpSpPr>
              <p:cNvPr id="13" name="Group 73"/>
              <p:cNvGrpSpPr>
                <a:grpSpLocks/>
              </p:cNvGrpSpPr>
              <p:nvPr/>
            </p:nvGrpSpPr>
            <p:grpSpPr bwMode="auto">
              <a:xfrm>
                <a:off x="364" y="0"/>
                <a:ext cx="1048" cy="183"/>
                <a:chOff x="0" y="0"/>
                <a:chExt cx="1048" cy="183"/>
              </a:xfrm>
            </p:grpSpPr>
            <p:sp>
              <p:nvSpPr>
                <p:cNvPr id="17" name="AutoShape 74"/>
                <p:cNvSpPr>
                  <a:spLocks/>
                </p:cNvSpPr>
                <p:nvPr/>
              </p:nvSpPr>
              <p:spPr bwMode="auto">
                <a:xfrm>
                  <a:off x="0" y="0"/>
                  <a:ext cx="1048" cy="183"/>
                </a:xfrm>
                <a:prstGeom prst="rightArrow">
                  <a:avLst>
                    <a:gd name="adj1" fmla="val 50000"/>
                    <a:gd name="adj2" fmla="val 143169"/>
                  </a:avLst>
                </a:prstGeom>
                <a:solidFill>
                  <a:srgbClr val="B6B6B6"/>
                </a:solidFill>
                <a:ln w="38100">
                  <a:solidFill>
                    <a:srgbClr val="B6B6B6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75"/>
              <p:cNvGrpSpPr>
                <a:grpSpLocks/>
              </p:cNvGrpSpPr>
              <p:nvPr/>
            </p:nvGrpSpPr>
            <p:grpSpPr bwMode="auto">
              <a:xfrm rot="10800000" flipH="1">
                <a:off x="0" y="91"/>
                <a:ext cx="518" cy="237"/>
                <a:chOff x="0" y="0"/>
                <a:chExt cx="518" cy="237"/>
              </a:xfrm>
            </p:grpSpPr>
            <p:sp>
              <p:nvSpPr>
                <p:cNvPr id="16" name="AutoShape 76"/>
                <p:cNvSpPr>
                  <a:spLocks/>
                </p:cNvSpPr>
                <p:nvPr/>
              </p:nvSpPr>
              <p:spPr bwMode="auto">
                <a:xfrm>
                  <a:off x="0" y="0"/>
                  <a:ext cx="518" cy="23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0394">
                      <a:moveTo>
                        <a:pt x="0" y="0"/>
                      </a:moveTo>
                      <a:cubicBezTo>
                        <a:pt x="1418" y="3057"/>
                        <a:pt x="5004" y="14808"/>
                        <a:pt x="8590" y="18204"/>
                      </a:cubicBezTo>
                      <a:cubicBezTo>
                        <a:pt x="12176" y="21600"/>
                        <a:pt x="18890" y="19902"/>
                        <a:pt x="21600" y="20377"/>
                      </a:cubicBezTo>
                    </a:path>
                  </a:pathLst>
                </a:custGeom>
                <a:noFill/>
                <a:ln w="177800">
                  <a:solidFill>
                    <a:srgbClr val="B6B6B6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15" name="Rectangle 77"/>
              <p:cNvSpPr>
                <a:spLocks/>
              </p:cNvSpPr>
              <p:nvPr/>
            </p:nvSpPr>
            <p:spPr bwMode="auto">
              <a:xfrm>
                <a:off x="221" y="37"/>
                <a:ext cx="690" cy="10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>
                <a:spAutoFit/>
              </a:bodyPr>
              <a:lstStyle/>
              <a:p>
                <a:pPr marL="39688">
                  <a:spcBef>
                    <a:spcPct val="0"/>
                  </a:spcBef>
                </a:pPr>
                <a:r>
                  <a:rPr lang="en-US" sz="1100" dirty="0">
                    <a:cs typeface="Arial" charset="0"/>
                  </a:rPr>
                  <a:t> </a:t>
                </a:r>
                <a:r>
                  <a:rPr lang="en-US" sz="1100" dirty="0">
                    <a:solidFill>
                      <a:srgbClr val="FFFFFF"/>
                    </a:solidFill>
                    <a:cs typeface="Arial" charset="0"/>
                  </a:rPr>
                  <a:t>Higher education</a:t>
                </a:r>
              </a:p>
            </p:txBody>
          </p:sp>
        </p:grpSp>
        <p:grpSp>
          <p:nvGrpSpPr>
            <p:cNvPr id="18" name="Group 78"/>
            <p:cNvGrpSpPr>
              <a:grpSpLocks/>
            </p:cNvGrpSpPr>
            <p:nvPr/>
          </p:nvGrpSpPr>
          <p:grpSpPr bwMode="auto">
            <a:xfrm>
              <a:off x="6847179" y="3956133"/>
              <a:ext cx="2222500" cy="619125"/>
              <a:chOff x="0" y="0"/>
              <a:chExt cx="1400" cy="390"/>
            </a:xfrm>
          </p:grpSpPr>
          <p:grpSp>
            <p:nvGrpSpPr>
              <p:cNvPr id="19" name="Group 79"/>
              <p:cNvGrpSpPr>
                <a:grpSpLocks/>
              </p:cNvGrpSpPr>
              <p:nvPr/>
            </p:nvGrpSpPr>
            <p:grpSpPr bwMode="auto">
              <a:xfrm>
                <a:off x="0" y="0"/>
                <a:ext cx="1400" cy="390"/>
                <a:chOff x="0" y="0"/>
                <a:chExt cx="1400" cy="390"/>
              </a:xfrm>
            </p:grpSpPr>
            <p:sp>
              <p:nvSpPr>
                <p:cNvPr id="20" name="AutoShape 80"/>
                <p:cNvSpPr>
                  <a:spLocks/>
                </p:cNvSpPr>
                <p:nvPr/>
              </p:nvSpPr>
              <p:spPr bwMode="auto">
                <a:xfrm>
                  <a:off x="368" y="210"/>
                  <a:ext cx="1032" cy="180"/>
                </a:xfrm>
                <a:prstGeom prst="rightArrow">
                  <a:avLst>
                    <a:gd name="adj1" fmla="val 50000"/>
                    <a:gd name="adj2" fmla="val 143333"/>
                  </a:avLst>
                </a:prstGeom>
                <a:solidFill>
                  <a:srgbClr val="6699FF"/>
                </a:solidFill>
                <a:ln w="38100">
                  <a:solidFill>
                    <a:srgbClr val="6699FF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1" name="AutoShape 81"/>
                <p:cNvSpPr>
                  <a:spLocks/>
                </p:cNvSpPr>
                <p:nvPr/>
              </p:nvSpPr>
              <p:spPr bwMode="auto">
                <a:xfrm>
                  <a:off x="0" y="0"/>
                  <a:ext cx="518" cy="29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0394">
                      <a:moveTo>
                        <a:pt x="0" y="0"/>
                      </a:moveTo>
                      <a:cubicBezTo>
                        <a:pt x="1418" y="3057"/>
                        <a:pt x="5004" y="14808"/>
                        <a:pt x="8590" y="18204"/>
                      </a:cubicBezTo>
                      <a:cubicBezTo>
                        <a:pt x="12176" y="21600"/>
                        <a:pt x="18890" y="19902"/>
                        <a:pt x="21600" y="20377"/>
                      </a:cubicBezTo>
                    </a:path>
                  </a:pathLst>
                </a:custGeom>
                <a:noFill/>
                <a:ln w="177800">
                  <a:solidFill>
                    <a:srgbClr val="6699FF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2" name="Rectangle 82"/>
                <p:cNvSpPr>
                  <a:spLocks/>
                </p:cNvSpPr>
                <p:nvPr/>
              </p:nvSpPr>
              <p:spPr bwMode="auto">
                <a:xfrm>
                  <a:off x="216" y="239"/>
                  <a:ext cx="530" cy="10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40639" bIns="0">
                  <a:spAutoFit/>
                </a:bodyPr>
                <a:lstStyle/>
                <a:p>
                  <a:pPr marL="39688">
                    <a:spcBef>
                      <a:spcPct val="0"/>
                    </a:spcBef>
                  </a:pPr>
                  <a:r>
                    <a:rPr lang="en-US" sz="1100" dirty="0">
                      <a:cs typeface="Arial" charset="0"/>
                    </a:rPr>
                    <a:t> </a:t>
                  </a:r>
                  <a:r>
                    <a:rPr lang="en-US" sz="1100" dirty="0">
                      <a:solidFill>
                        <a:srgbClr val="FFFFFF"/>
                      </a:solidFill>
                      <a:cs typeface="Arial" charset="0"/>
                    </a:rPr>
                    <a:t>Employment</a:t>
                  </a:r>
                </a:p>
              </p:txBody>
            </p:sp>
          </p:grpSp>
        </p:grpSp>
        <p:grpSp>
          <p:nvGrpSpPr>
            <p:cNvPr id="23" name="Group 83"/>
            <p:cNvGrpSpPr>
              <a:grpSpLocks/>
            </p:cNvGrpSpPr>
            <p:nvPr/>
          </p:nvGrpSpPr>
          <p:grpSpPr bwMode="auto">
            <a:xfrm>
              <a:off x="6802729" y="4133933"/>
              <a:ext cx="2279650" cy="936625"/>
              <a:chOff x="0" y="0"/>
              <a:chExt cx="1436" cy="590"/>
            </a:xfrm>
          </p:grpSpPr>
          <p:grpSp>
            <p:nvGrpSpPr>
              <p:cNvPr id="24" name="Group 84"/>
              <p:cNvGrpSpPr>
                <a:grpSpLocks/>
              </p:cNvGrpSpPr>
              <p:nvPr/>
            </p:nvGrpSpPr>
            <p:grpSpPr bwMode="auto">
              <a:xfrm>
                <a:off x="426" y="406"/>
                <a:ext cx="1010" cy="184"/>
                <a:chOff x="0" y="0"/>
                <a:chExt cx="1010" cy="184"/>
              </a:xfrm>
            </p:grpSpPr>
            <p:sp>
              <p:nvSpPr>
                <p:cNvPr id="29" name="AutoShape 85"/>
                <p:cNvSpPr>
                  <a:spLocks/>
                </p:cNvSpPr>
                <p:nvPr/>
              </p:nvSpPr>
              <p:spPr bwMode="auto">
                <a:xfrm>
                  <a:off x="0" y="0"/>
                  <a:ext cx="1010" cy="184"/>
                </a:xfrm>
                <a:prstGeom prst="rightArrow">
                  <a:avLst>
                    <a:gd name="adj1" fmla="val 50000"/>
                    <a:gd name="adj2" fmla="val 137228"/>
                  </a:avLst>
                </a:prstGeom>
                <a:solidFill>
                  <a:srgbClr val="B19CDC"/>
                </a:solidFill>
                <a:ln w="25400">
                  <a:solidFill>
                    <a:srgbClr val="B19CDC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86"/>
              <p:cNvGrpSpPr>
                <a:grpSpLocks/>
              </p:cNvGrpSpPr>
              <p:nvPr/>
            </p:nvGrpSpPr>
            <p:grpSpPr bwMode="auto">
              <a:xfrm>
                <a:off x="0" y="0"/>
                <a:ext cx="520" cy="498"/>
                <a:chOff x="0" y="0"/>
                <a:chExt cx="520" cy="498"/>
              </a:xfrm>
            </p:grpSpPr>
            <p:sp>
              <p:nvSpPr>
                <p:cNvPr id="27" name="AutoShape 87"/>
                <p:cNvSpPr>
                  <a:spLocks/>
                </p:cNvSpPr>
                <p:nvPr/>
              </p:nvSpPr>
              <p:spPr bwMode="auto">
                <a:xfrm>
                  <a:off x="0" y="0"/>
                  <a:ext cx="518" cy="49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428">
                      <a:moveTo>
                        <a:pt x="0" y="0"/>
                      </a:moveTo>
                      <a:cubicBezTo>
                        <a:pt x="834" y="2367"/>
                        <a:pt x="3127" y="10714"/>
                        <a:pt x="5004" y="14113"/>
                      </a:cubicBezTo>
                      <a:cubicBezTo>
                        <a:pt x="6880" y="17512"/>
                        <a:pt x="8507" y="19190"/>
                        <a:pt x="11259" y="20395"/>
                      </a:cubicBezTo>
                      <a:cubicBezTo>
                        <a:pt x="14011" y="21600"/>
                        <a:pt x="19432" y="21213"/>
                        <a:pt x="21600" y="21428"/>
                      </a:cubicBezTo>
                    </a:path>
                  </a:pathLst>
                </a:custGeom>
                <a:noFill/>
                <a:ln w="177800">
                  <a:solidFill>
                    <a:srgbClr val="B19CDC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8" name="Rectangle 88"/>
                <p:cNvSpPr>
                  <a:spLocks/>
                </p:cNvSpPr>
                <p:nvPr/>
              </p:nvSpPr>
              <p:spPr bwMode="auto">
                <a:xfrm>
                  <a:off x="0" y="0"/>
                  <a:ext cx="520" cy="16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40639" bIns="0"/>
                <a:lstStyle/>
                <a:p>
                  <a:pPr marL="39688">
                    <a:spcBef>
                      <a:spcPct val="0"/>
                    </a:spcBef>
                  </a:pPr>
                  <a:r>
                    <a:rPr lang="en-US">
                      <a:cs typeface="Arial" charset="0"/>
                    </a:rPr>
                    <a:t> </a:t>
                  </a:r>
                </a:p>
              </p:txBody>
            </p:sp>
          </p:grpSp>
          <p:sp>
            <p:nvSpPr>
              <p:cNvPr id="26" name="Rectangle 89"/>
              <p:cNvSpPr>
                <a:spLocks/>
              </p:cNvSpPr>
              <p:nvPr/>
            </p:nvSpPr>
            <p:spPr bwMode="auto">
              <a:xfrm>
                <a:off x="248" y="430"/>
                <a:ext cx="1008" cy="10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>
                <a:spAutoFit/>
              </a:bodyPr>
              <a:lstStyle/>
              <a:p>
                <a:pPr marL="39688">
                  <a:spcBef>
                    <a:spcPct val="0"/>
                  </a:spcBef>
                </a:pPr>
                <a:r>
                  <a:rPr lang="en-US" sz="1100" dirty="0">
                    <a:solidFill>
                      <a:srgbClr val="FFFFFF"/>
                    </a:solidFill>
                    <a:cs typeface="Arial" charset="0"/>
                  </a:rPr>
                  <a:t> Employment with training</a:t>
                </a:r>
              </a:p>
            </p:txBody>
          </p:sp>
        </p:grpSp>
        <p:grpSp>
          <p:nvGrpSpPr>
            <p:cNvPr id="30" name="Group 90"/>
            <p:cNvGrpSpPr>
              <a:grpSpLocks/>
            </p:cNvGrpSpPr>
            <p:nvPr/>
          </p:nvGrpSpPr>
          <p:grpSpPr bwMode="auto">
            <a:xfrm>
              <a:off x="7078954" y="3738645"/>
              <a:ext cx="2058987" cy="292100"/>
              <a:chOff x="0" y="0"/>
              <a:chExt cx="1297" cy="184"/>
            </a:xfrm>
          </p:grpSpPr>
          <p:grpSp>
            <p:nvGrpSpPr>
              <p:cNvPr id="31" name="Group 91"/>
              <p:cNvGrpSpPr>
                <a:grpSpLocks/>
              </p:cNvGrpSpPr>
              <p:nvPr/>
            </p:nvGrpSpPr>
            <p:grpSpPr bwMode="auto">
              <a:xfrm>
                <a:off x="0" y="0"/>
                <a:ext cx="1297" cy="184"/>
                <a:chOff x="0" y="0"/>
                <a:chExt cx="1297" cy="184"/>
              </a:xfrm>
            </p:grpSpPr>
            <p:sp>
              <p:nvSpPr>
                <p:cNvPr id="33" name="AutoShape 92"/>
                <p:cNvSpPr>
                  <a:spLocks/>
                </p:cNvSpPr>
                <p:nvPr/>
              </p:nvSpPr>
              <p:spPr bwMode="auto">
                <a:xfrm>
                  <a:off x="0" y="0"/>
                  <a:ext cx="1297" cy="184"/>
                </a:xfrm>
                <a:prstGeom prst="rightArrow">
                  <a:avLst>
                    <a:gd name="adj1" fmla="val 50000"/>
                    <a:gd name="adj2" fmla="val 170381"/>
                  </a:avLst>
                </a:prstGeom>
                <a:solidFill>
                  <a:srgbClr val="D69294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32" name="Rectangle 93"/>
              <p:cNvSpPr>
                <a:spLocks/>
              </p:cNvSpPr>
              <p:nvPr/>
            </p:nvSpPr>
            <p:spPr bwMode="auto">
              <a:xfrm>
                <a:off x="74" y="32"/>
                <a:ext cx="905" cy="10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>
                <a:spAutoFit/>
              </a:bodyPr>
              <a:lstStyle/>
              <a:p>
                <a:pPr marL="39688">
                  <a:spcBef>
                    <a:spcPct val="0"/>
                  </a:spcBef>
                </a:pPr>
                <a:r>
                  <a:rPr lang="en-US" sz="1100" dirty="0">
                    <a:cs typeface="Arial" charset="0"/>
                  </a:rPr>
                  <a:t> </a:t>
                </a:r>
                <a:r>
                  <a:rPr lang="en-US" sz="1100" dirty="0">
                    <a:solidFill>
                      <a:srgbClr val="FFFFFF"/>
                    </a:solidFill>
                    <a:cs typeface="Arial" charset="0"/>
                  </a:rPr>
                  <a:t>Apprenticeship post 18</a:t>
                </a:r>
              </a:p>
            </p:txBody>
          </p:sp>
        </p:grpSp>
        <p:grpSp>
          <p:nvGrpSpPr>
            <p:cNvPr id="63" name="Group 94"/>
            <p:cNvGrpSpPr>
              <a:grpSpLocks/>
            </p:cNvGrpSpPr>
            <p:nvPr/>
          </p:nvGrpSpPr>
          <p:grpSpPr bwMode="auto">
            <a:xfrm>
              <a:off x="6416971" y="2289257"/>
              <a:ext cx="765166" cy="3190875"/>
              <a:chOff x="45" y="0"/>
              <a:chExt cx="481" cy="2010"/>
            </a:xfrm>
          </p:grpSpPr>
          <p:grpSp>
            <p:nvGrpSpPr>
              <p:cNvPr id="64" name="Group 95"/>
              <p:cNvGrpSpPr>
                <a:grpSpLocks/>
              </p:cNvGrpSpPr>
              <p:nvPr/>
            </p:nvGrpSpPr>
            <p:grpSpPr bwMode="auto">
              <a:xfrm>
                <a:off x="269" y="0"/>
                <a:ext cx="33" cy="2010"/>
                <a:chOff x="0" y="0"/>
                <a:chExt cx="33" cy="2010"/>
              </a:xfrm>
            </p:grpSpPr>
            <p:sp>
              <p:nvSpPr>
                <p:cNvPr id="69" name="AutoShape 96"/>
                <p:cNvSpPr>
                  <a:spLocks/>
                </p:cNvSpPr>
                <p:nvPr/>
              </p:nvSpPr>
              <p:spPr bwMode="auto">
                <a:xfrm>
                  <a:off x="0" y="0"/>
                  <a:ext cx="33" cy="201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65" name="Group 97"/>
              <p:cNvGrpSpPr>
                <a:grpSpLocks/>
              </p:cNvGrpSpPr>
              <p:nvPr/>
            </p:nvGrpSpPr>
            <p:grpSpPr bwMode="auto">
              <a:xfrm>
                <a:off x="45" y="754"/>
                <a:ext cx="469" cy="468"/>
                <a:chOff x="0" y="0"/>
                <a:chExt cx="468" cy="468"/>
              </a:xfrm>
            </p:grpSpPr>
            <p:sp>
              <p:nvSpPr>
                <p:cNvPr id="68" name="Oval 98"/>
                <p:cNvSpPr>
                  <a:spLocks/>
                </p:cNvSpPr>
                <p:nvPr/>
              </p:nvSpPr>
              <p:spPr bwMode="auto">
                <a:xfrm>
                  <a:off x="0" y="0"/>
                  <a:ext cx="468" cy="468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66" name="Rectangle 99"/>
              <p:cNvSpPr>
                <a:spLocks/>
              </p:cNvSpPr>
              <p:nvPr/>
            </p:nvSpPr>
            <p:spPr bwMode="auto">
              <a:xfrm>
                <a:off x="54" y="875"/>
                <a:ext cx="472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>
                <a:spAutoFit/>
              </a:bodyPr>
              <a:lstStyle/>
              <a:p>
                <a:pPr marL="39688" algn="ctr">
                  <a:spcBef>
                    <a:spcPct val="0"/>
                  </a:spcBef>
                </a:pPr>
                <a:r>
                  <a:rPr lang="en-US" sz="1000" b="1" dirty="0">
                    <a:latin typeface="Arial" pitchFamily="34" charset="0"/>
                    <a:cs typeface="Arial" pitchFamily="34" charset="0"/>
                  </a:rPr>
                  <a:t>CONSIDER</a:t>
                </a:r>
                <a:br>
                  <a:rPr lang="en-US" sz="1000" b="1" dirty="0">
                    <a:latin typeface="Arial" pitchFamily="34" charset="0"/>
                    <a:cs typeface="Arial" pitchFamily="34" charset="0"/>
                  </a:rPr>
                </a:br>
                <a:r>
                  <a:rPr lang="en-US" sz="1000" b="1" dirty="0">
                    <a:latin typeface="Arial" pitchFamily="34" charset="0"/>
                    <a:cs typeface="Arial" pitchFamily="34" charset="0"/>
                  </a:rPr>
                  <a:t>OPTIONS</a:t>
                </a:r>
              </a:p>
            </p:txBody>
          </p:sp>
          <p:sp>
            <p:nvSpPr>
              <p:cNvPr id="67" name="Rectangle 100"/>
              <p:cNvSpPr>
                <a:spLocks/>
              </p:cNvSpPr>
              <p:nvPr/>
            </p:nvSpPr>
            <p:spPr bwMode="auto">
              <a:xfrm>
                <a:off x="174" y="1040"/>
                <a:ext cx="182" cy="1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>
                <a:spAutoFit/>
              </a:bodyPr>
              <a:lstStyle/>
              <a:p>
                <a:pPr marL="39688">
                  <a:spcBef>
                    <a:spcPct val="0"/>
                  </a:spcBef>
                </a:pPr>
                <a:r>
                  <a:rPr lang="en-US" sz="1600">
                    <a:cs typeface="Arial" charset="0"/>
                  </a:rPr>
                  <a:t>18</a:t>
                </a:r>
              </a:p>
            </p:txBody>
          </p:sp>
        </p:grpSp>
      </p:grpSp>
      <p:sp>
        <p:nvSpPr>
          <p:cNvPr id="70" name="Right Arrow 69"/>
          <p:cNvSpPr/>
          <p:nvPr/>
        </p:nvSpPr>
        <p:spPr>
          <a:xfrm>
            <a:off x="1963832" y="5624233"/>
            <a:ext cx="3137087" cy="419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Key Stage 4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698872" y="2276872"/>
            <a:ext cx="3674165" cy="3757496"/>
            <a:chOff x="3174871" y="2276872"/>
            <a:chExt cx="3674165" cy="3757496"/>
          </a:xfrm>
        </p:grpSpPr>
        <p:sp>
          <p:nvSpPr>
            <p:cNvPr id="44" name="Rounded Rectangle 43"/>
            <p:cNvSpPr/>
            <p:nvPr/>
          </p:nvSpPr>
          <p:spPr>
            <a:xfrm>
              <a:off x="3956162" y="2685686"/>
              <a:ext cx="2337648" cy="46376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A Level courses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3956162" y="3237223"/>
              <a:ext cx="2337648" cy="463769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Level  3 Technical courses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956162" y="3789042"/>
              <a:ext cx="2337648" cy="463769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Foundation (Level 2)</a:t>
              </a: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3956162" y="4349245"/>
              <a:ext cx="2337648" cy="463769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Apprenticeship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3956162" y="4909447"/>
              <a:ext cx="2337648" cy="463769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Employment with Training</a:t>
              </a:r>
            </a:p>
          </p:txBody>
        </p:sp>
        <p:grpSp>
          <p:nvGrpSpPr>
            <p:cNvPr id="56" name="Group 190"/>
            <p:cNvGrpSpPr>
              <a:grpSpLocks/>
            </p:cNvGrpSpPr>
            <p:nvPr/>
          </p:nvGrpSpPr>
          <p:grpSpPr bwMode="auto">
            <a:xfrm>
              <a:off x="3174871" y="2276872"/>
              <a:ext cx="758825" cy="3190875"/>
              <a:chOff x="1968" y="636"/>
              <a:chExt cx="478" cy="2010"/>
            </a:xfrm>
          </p:grpSpPr>
          <p:grpSp>
            <p:nvGrpSpPr>
              <p:cNvPr id="57" name="Group 53"/>
              <p:cNvGrpSpPr>
                <a:grpSpLocks/>
              </p:cNvGrpSpPr>
              <p:nvPr/>
            </p:nvGrpSpPr>
            <p:grpSpPr bwMode="auto">
              <a:xfrm>
                <a:off x="2192" y="636"/>
                <a:ext cx="34" cy="2010"/>
                <a:chOff x="0" y="0"/>
                <a:chExt cx="33" cy="2010"/>
              </a:xfrm>
            </p:grpSpPr>
            <p:sp>
              <p:nvSpPr>
                <p:cNvPr id="62" name="AutoShape 54"/>
                <p:cNvSpPr>
                  <a:spLocks/>
                </p:cNvSpPr>
                <p:nvPr/>
              </p:nvSpPr>
              <p:spPr bwMode="auto">
                <a:xfrm>
                  <a:off x="0" y="0"/>
                  <a:ext cx="33" cy="201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8" name="Group 55"/>
              <p:cNvGrpSpPr>
                <a:grpSpLocks/>
              </p:cNvGrpSpPr>
              <p:nvPr/>
            </p:nvGrpSpPr>
            <p:grpSpPr bwMode="auto">
              <a:xfrm>
                <a:off x="1968" y="1390"/>
                <a:ext cx="470" cy="468"/>
                <a:chOff x="0" y="0"/>
                <a:chExt cx="468" cy="468"/>
              </a:xfrm>
            </p:grpSpPr>
            <p:sp>
              <p:nvSpPr>
                <p:cNvPr id="61" name="Oval 56"/>
                <p:cNvSpPr>
                  <a:spLocks/>
                </p:cNvSpPr>
                <p:nvPr/>
              </p:nvSpPr>
              <p:spPr bwMode="auto">
                <a:xfrm>
                  <a:off x="0" y="0"/>
                  <a:ext cx="468" cy="468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59" name="Rectangle 57"/>
              <p:cNvSpPr>
                <a:spLocks/>
              </p:cNvSpPr>
              <p:nvPr/>
            </p:nvSpPr>
            <p:spPr bwMode="auto">
              <a:xfrm>
                <a:off x="1969" y="1521"/>
                <a:ext cx="477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>
                <a:spAutoFit/>
              </a:bodyPr>
              <a:lstStyle/>
              <a:p>
                <a:pPr marL="39688" algn="ctr">
                  <a:spcBef>
                    <a:spcPct val="0"/>
                  </a:spcBef>
                </a:pPr>
                <a:r>
                  <a:rPr lang="en-US" sz="1000" b="1" dirty="0">
                    <a:latin typeface="Arial" pitchFamily="34" charset="0"/>
                    <a:cs typeface="Arial" pitchFamily="34" charset="0"/>
                  </a:rPr>
                  <a:t>CONSIDER</a:t>
                </a:r>
                <a:br>
                  <a:rPr lang="en-US" sz="1000" b="1" dirty="0">
                    <a:latin typeface="Arial" pitchFamily="34" charset="0"/>
                    <a:cs typeface="Arial" pitchFamily="34" charset="0"/>
                  </a:rPr>
                </a:br>
                <a:r>
                  <a:rPr lang="en-US" sz="1000" b="1" dirty="0">
                    <a:latin typeface="Arial" pitchFamily="34" charset="0"/>
                    <a:cs typeface="Arial" pitchFamily="34" charset="0"/>
                  </a:rPr>
                  <a:t>OPTIONS</a:t>
                </a:r>
              </a:p>
            </p:txBody>
          </p:sp>
          <p:sp>
            <p:nvSpPr>
              <p:cNvPr id="60" name="Rectangle 58"/>
              <p:cNvSpPr>
                <a:spLocks/>
              </p:cNvSpPr>
              <p:nvPr/>
            </p:nvSpPr>
            <p:spPr bwMode="auto">
              <a:xfrm>
                <a:off x="2098" y="1688"/>
                <a:ext cx="183" cy="1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>
                <a:spAutoFit/>
              </a:bodyPr>
              <a:lstStyle/>
              <a:p>
                <a:pPr marL="39688">
                  <a:spcBef>
                    <a:spcPct val="0"/>
                  </a:spcBef>
                </a:pPr>
                <a:r>
                  <a:rPr lang="en-US" sz="1600">
                    <a:cs typeface="Arial" charset="0"/>
                  </a:rPr>
                  <a:t>16</a:t>
                </a:r>
              </a:p>
            </p:txBody>
          </p:sp>
        </p:grpSp>
        <p:sp>
          <p:nvSpPr>
            <p:cNvPr id="71" name="Right Arrow 70"/>
            <p:cNvSpPr/>
            <p:nvPr/>
          </p:nvSpPr>
          <p:spPr>
            <a:xfrm>
              <a:off x="3711949" y="5615268"/>
              <a:ext cx="3137087" cy="4191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Key Stage 5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600" y="1"/>
            <a:ext cx="9567015" cy="1325563"/>
          </a:xfrm>
        </p:spPr>
        <p:txBody>
          <a:bodyPr/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Progression routes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99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 rot="16200000">
            <a:off x="2534825" y="3326559"/>
            <a:ext cx="407466" cy="140970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6200000">
            <a:off x="2556501" y="1846048"/>
            <a:ext cx="407466" cy="140970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6200000">
            <a:off x="2523227" y="4878765"/>
            <a:ext cx="407466" cy="140970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515138" y="1900505"/>
            <a:ext cx="1604280" cy="11141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Compulsory Subjects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530290" y="3561693"/>
            <a:ext cx="1604280" cy="11141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EBacc</a:t>
            </a:r>
            <a:r>
              <a:rPr lang="en-US" dirty="0"/>
              <a:t> Subject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526904" y="5114352"/>
            <a:ext cx="1604280" cy="11141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Additional Choices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3602" y="1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Key Stage 4 Curriculum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48835" y="1696614"/>
            <a:ext cx="51502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GCSE English Language</a:t>
            </a:r>
          </a:p>
          <a:p>
            <a:r>
              <a:rPr lang="en-US" sz="1600" dirty="0"/>
              <a:t>GCSE English Literature</a:t>
            </a:r>
          </a:p>
          <a:p>
            <a:r>
              <a:rPr lang="en-US" sz="1600" dirty="0"/>
              <a:t>GCSE Mathematics</a:t>
            </a:r>
          </a:p>
          <a:p>
            <a:r>
              <a:rPr lang="en-US" sz="1600" dirty="0"/>
              <a:t>GCSE Science (Double Science or Separate Sciences)</a:t>
            </a:r>
          </a:p>
          <a:p>
            <a:r>
              <a:rPr lang="en-US" sz="1600" dirty="0" smtClean="0"/>
              <a:t>Personal Development</a:t>
            </a:r>
            <a:endParaRPr lang="en-US" sz="1600" dirty="0"/>
          </a:p>
          <a:p>
            <a:r>
              <a:rPr lang="en-US" sz="1600" dirty="0"/>
              <a:t>Core PE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20553" y="3570237"/>
            <a:ext cx="51502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GCSE French</a:t>
            </a:r>
          </a:p>
          <a:p>
            <a:r>
              <a:rPr lang="en-US" sz="1600" dirty="0"/>
              <a:t>GCSE Geography</a:t>
            </a:r>
          </a:p>
          <a:p>
            <a:r>
              <a:rPr lang="en-US" sz="1600" dirty="0"/>
              <a:t>GCSE German</a:t>
            </a:r>
          </a:p>
          <a:p>
            <a:r>
              <a:rPr lang="en-US" sz="1600" dirty="0"/>
              <a:t>GCSE History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57800" y="5403514"/>
            <a:ext cx="51502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Selection from 16 GCSE and Technical subjects</a:t>
            </a:r>
          </a:p>
        </p:txBody>
      </p:sp>
    </p:spTree>
    <p:extLst>
      <p:ext uri="{BB962C8B-B14F-4D97-AF65-F5344CB8AC3E}">
        <p14:creationId xmlns:p14="http://schemas.microsoft.com/office/powerpoint/2010/main" val="24597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 rot="16200000">
            <a:off x="2534825" y="3326559"/>
            <a:ext cx="407466" cy="140970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6200000">
            <a:off x="2556501" y="1846048"/>
            <a:ext cx="407466" cy="140970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6200000">
            <a:off x="2523227" y="4878765"/>
            <a:ext cx="407466" cy="140970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515138" y="1900505"/>
            <a:ext cx="1604280" cy="11141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Compulsory Subjects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530290" y="3561693"/>
            <a:ext cx="1604280" cy="11141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 </a:t>
            </a:r>
            <a:r>
              <a:rPr lang="en-US" dirty="0" err="1"/>
              <a:t>Bacc</a:t>
            </a:r>
            <a:r>
              <a:rPr lang="en-US" dirty="0"/>
              <a:t> Subject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526904" y="5114352"/>
            <a:ext cx="1604280" cy="11141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Additional Choices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3602" y="1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Key Stage 4 Curriculum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48835" y="1696614"/>
            <a:ext cx="51502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GCSE English Language</a:t>
            </a:r>
          </a:p>
          <a:p>
            <a:r>
              <a:rPr lang="en-US" sz="1600" dirty="0"/>
              <a:t>GCSE English Literature</a:t>
            </a:r>
          </a:p>
          <a:p>
            <a:r>
              <a:rPr lang="en-US" sz="1600" dirty="0"/>
              <a:t>GCSE Mathematics</a:t>
            </a:r>
          </a:p>
          <a:p>
            <a:r>
              <a:rPr lang="en-US" sz="1600" dirty="0"/>
              <a:t>GCSE Science (Double Science or Separate Sciences)</a:t>
            </a:r>
          </a:p>
          <a:p>
            <a:r>
              <a:rPr lang="en-US" sz="1600" dirty="0"/>
              <a:t>Personal Development</a:t>
            </a:r>
          </a:p>
          <a:p>
            <a:r>
              <a:rPr lang="en-US" sz="1600" dirty="0"/>
              <a:t>Core PE 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5320553" y="3570237"/>
            <a:ext cx="51502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GCSE French</a:t>
            </a:r>
          </a:p>
          <a:p>
            <a:r>
              <a:rPr lang="en-US" sz="1600" dirty="0"/>
              <a:t>GCSE Geography</a:t>
            </a:r>
          </a:p>
          <a:p>
            <a:r>
              <a:rPr lang="en-US" sz="1600" dirty="0"/>
              <a:t>GCSE German</a:t>
            </a:r>
          </a:p>
          <a:p>
            <a:r>
              <a:rPr lang="en-US" sz="1600" dirty="0"/>
              <a:t>GCSE History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57800" y="5403514"/>
            <a:ext cx="51502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Selection from 16 GCSE and Technical subjects</a:t>
            </a:r>
          </a:p>
        </p:txBody>
      </p:sp>
      <p:sp>
        <p:nvSpPr>
          <p:cNvPr id="15" name="Oval 14"/>
          <p:cNvSpPr/>
          <p:nvPr/>
        </p:nvSpPr>
        <p:spPr>
          <a:xfrm>
            <a:off x="3429386" y="1856722"/>
            <a:ext cx="1718632" cy="120083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21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672" y="1916832"/>
            <a:ext cx="6895678" cy="42148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All students will study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GCSE English Language</a:t>
            </a:r>
          </a:p>
          <a:p>
            <a:r>
              <a:rPr lang="en-US" dirty="0"/>
              <a:t>GCSE English Literature</a:t>
            </a:r>
          </a:p>
          <a:p>
            <a:r>
              <a:rPr lang="en-US" dirty="0"/>
              <a:t>GCSE Mathematics</a:t>
            </a:r>
          </a:p>
          <a:p>
            <a:r>
              <a:rPr lang="en-US" dirty="0"/>
              <a:t>GCSE Science (Double Science or Separate Sciences)</a:t>
            </a:r>
          </a:p>
          <a:p>
            <a:r>
              <a:rPr lang="en-US" dirty="0"/>
              <a:t>Personal Development</a:t>
            </a:r>
          </a:p>
          <a:p>
            <a:r>
              <a:rPr lang="en-US" dirty="0"/>
              <a:t>Core PE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588" y="1663702"/>
            <a:ext cx="149542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5" y="3545608"/>
            <a:ext cx="15716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124" name="Picture 4" descr="bookle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435" y="1663703"/>
            <a:ext cx="1503363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923323" y="1"/>
            <a:ext cx="85254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5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Which subjects are compulsory?</a:t>
            </a:r>
          </a:p>
        </p:txBody>
      </p:sp>
    </p:spTree>
    <p:extLst>
      <p:ext uri="{BB962C8B-B14F-4D97-AF65-F5344CB8AC3E}">
        <p14:creationId xmlns:p14="http://schemas.microsoft.com/office/powerpoint/2010/main" val="18758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1246</Words>
  <Application>Microsoft Office PowerPoint</Application>
  <PresentationFormat>Widescreen</PresentationFormat>
  <Paragraphs>367</Paragraphs>
  <Slides>45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Rage Italic</vt:lpstr>
      <vt:lpstr>Times New Roman</vt:lpstr>
      <vt:lpstr>Office Theme</vt:lpstr>
      <vt:lpstr>Key stage 4 Options Process</vt:lpstr>
      <vt:lpstr>Key Stage 4 Curriculum</vt:lpstr>
      <vt:lpstr>PowerPoint Presentation</vt:lpstr>
      <vt:lpstr>Key stage 4 What is the difference?</vt:lpstr>
      <vt:lpstr>PowerPoint Presentation</vt:lpstr>
      <vt:lpstr>Progression routes</vt:lpstr>
      <vt:lpstr>Key Stage 4 Curriculum</vt:lpstr>
      <vt:lpstr>Key Stage 4 Curriculum</vt:lpstr>
      <vt:lpstr>PowerPoint Presentation</vt:lpstr>
      <vt:lpstr>Key Stage 4 Curriculum</vt:lpstr>
      <vt:lpstr>PowerPoint Presentation</vt:lpstr>
      <vt:lpstr>Key Stage 4 Curriculum</vt:lpstr>
      <vt:lpstr>PowerPoint Presentation</vt:lpstr>
      <vt:lpstr>PowerPoint Presentation</vt:lpstr>
      <vt:lpstr>PowerPoint Presentation</vt:lpstr>
      <vt:lpstr>The Curriculum</vt:lpstr>
      <vt:lpstr>The Curriculum</vt:lpstr>
      <vt:lpstr>Science</vt:lpstr>
      <vt:lpstr>What should students consider?</vt:lpstr>
      <vt:lpstr>What should students consider?</vt:lpstr>
      <vt:lpstr>What should students consider?</vt:lpstr>
      <vt:lpstr>What should students consider?</vt:lpstr>
      <vt:lpstr>What should students consider?</vt:lpstr>
      <vt:lpstr>What examinations will my child sit?</vt:lpstr>
      <vt:lpstr>What examinations will my child sit?</vt:lpstr>
      <vt:lpstr>New Grading System</vt:lpstr>
      <vt:lpstr>PowerPoint Presentation</vt:lpstr>
      <vt:lpstr>Maths</vt:lpstr>
      <vt:lpstr>English</vt:lpstr>
      <vt:lpstr>What examinations will my child sit?</vt:lpstr>
      <vt:lpstr>Extract from “Informed choices” Produced by the Russell group of Universities</vt:lpstr>
      <vt:lpstr>Extract from “Informed choices” Produced by the Russell group of Universities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to get advice</vt:lpstr>
      <vt:lpstr>PowerPoint Presentation</vt:lpstr>
      <vt:lpstr>PowerPoint Presentation</vt:lpstr>
      <vt:lpstr>PowerPoint Presentation</vt:lpstr>
      <vt:lpstr>Where to get advice</vt:lpstr>
      <vt:lpstr>In the future</vt:lpstr>
      <vt:lpstr>Website </vt:lpstr>
      <vt:lpstr>PowerPoint Presentation</vt:lpstr>
    </vt:vector>
  </TitlesOfParts>
  <Company>http://sharingcentre.info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</dc:creator>
  <cp:lastModifiedBy>P Clark</cp:lastModifiedBy>
  <cp:revision>70</cp:revision>
  <dcterms:created xsi:type="dcterms:W3CDTF">2010-03-09T21:03:52Z</dcterms:created>
  <dcterms:modified xsi:type="dcterms:W3CDTF">2020-03-13T09:51:16Z</dcterms:modified>
</cp:coreProperties>
</file>